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92" r:id="rId2"/>
    <p:sldId id="392" r:id="rId3"/>
    <p:sldId id="342" r:id="rId4"/>
    <p:sldId id="346" r:id="rId5"/>
    <p:sldId id="393" r:id="rId6"/>
    <p:sldId id="347" r:id="rId7"/>
    <p:sldId id="394" r:id="rId8"/>
    <p:sldId id="396" r:id="rId9"/>
    <p:sldId id="395" r:id="rId10"/>
    <p:sldId id="398" r:id="rId11"/>
    <p:sldId id="397" r:id="rId12"/>
    <p:sldId id="343" r:id="rId13"/>
    <p:sldId id="400" r:id="rId14"/>
    <p:sldId id="401" r:id="rId15"/>
    <p:sldId id="351" r:id="rId16"/>
    <p:sldId id="352" r:id="rId17"/>
    <p:sldId id="353" r:id="rId18"/>
    <p:sldId id="354" r:id="rId19"/>
    <p:sldId id="355" r:id="rId20"/>
    <p:sldId id="360" r:id="rId21"/>
    <p:sldId id="361" r:id="rId22"/>
    <p:sldId id="362" r:id="rId23"/>
    <p:sldId id="363" r:id="rId24"/>
    <p:sldId id="404" r:id="rId25"/>
    <p:sldId id="406" r:id="rId26"/>
    <p:sldId id="405" r:id="rId27"/>
    <p:sldId id="407" r:id="rId28"/>
    <p:sldId id="359" r:id="rId29"/>
    <p:sldId id="358" r:id="rId30"/>
    <p:sldId id="383" r:id="rId31"/>
    <p:sldId id="402" r:id="rId32"/>
    <p:sldId id="403" r:id="rId33"/>
    <p:sldId id="367" r:id="rId34"/>
    <p:sldId id="368" r:id="rId35"/>
    <p:sldId id="369" r:id="rId36"/>
    <p:sldId id="370" r:id="rId37"/>
    <p:sldId id="382" r:id="rId38"/>
    <p:sldId id="371" r:id="rId39"/>
    <p:sldId id="373" r:id="rId40"/>
    <p:sldId id="374" r:id="rId41"/>
    <p:sldId id="375" r:id="rId42"/>
    <p:sldId id="341" r:id="rId43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3"/>
    <p:restoredTop sz="89698" autoAdjust="0"/>
  </p:normalViewPr>
  <p:slideViewPr>
    <p:cSldViewPr snapToGrid="0" snapToObjects="1">
      <p:cViewPr varScale="1">
        <p:scale>
          <a:sx n="74" d="100"/>
          <a:sy n="74" d="100"/>
        </p:scale>
        <p:origin x="1085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F9B59F-5DF1-4848-8929-2B30BD11B2D2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10117B6-D4D4-456A-8EA6-1E743F60710F}">
      <dgm:prSet phldrT="[Texto]"/>
      <dgm:spPr/>
      <dgm:t>
        <a:bodyPr/>
        <a:lstStyle/>
        <a:p>
          <a:r>
            <a:rPr lang="en-US" dirty="0"/>
            <a:t>Functional Requirements</a:t>
          </a:r>
        </a:p>
      </dgm:t>
    </dgm:pt>
    <dgm:pt modelId="{C299348B-504B-40A5-9ACE-394B4791BD35}" type="parTrans" cxnId="{0B6B7A3E-3E74-4E0B-9546-814A206950B0}">
      <dgm:prSet/>
      <dgm:spPr/>
      <dgm:t>
        <a:bodyPr/>
        <a:lstStyle/>
        <a:p>
          <a:endParaRPr lang="en-US"/>
        </a:p>
      </dgm:t>
    </dgm:pt>
    <dgm:pt modelId="{EE079384-A6E4-4CC7-82F1-32058C13C6D8}" type="sibTrans" cxnId="{0B6B7A3E-3E74-4E0B-9546-814A206950B0}">
      <dgm:prSet/>
      <dgm:spPr/>
      <dgm:t>
        <a:bodyPr/>
        <a:lstStyle/>
        <a:p>
          <a:endParaRPr lang="en-US"/>
        </a:p>
      </dgm:t>
    </dgm:pt>
    <dgm:pt modelId="{F124141C-E4F8-4391-8A42-8389A969D5BA}">
      <dgm:prSet phldrT="[Texto]"/>
      <dgm:spPr/>
      <dgm:t>
        <a:bodyPr/>
        <a:lstStyle/>
        <a:p>
          <a:r>
            <a:rPr lang="en-US" dirty="0"/>
            <a:t>User Requirements</a:t>
          </a:r>
        </a:p>
      </dgm:t>
    </dgm:pt>
    <dgm:pt modelId="{5FC835B2-ED11-4437-9355-F2E0D53FF964}" type="parTrans" cxnId="{74D6A502-72A1-4300-8599-A5605B218714}">
      <dgm:prSet/>
      <dgm:spPr/>
      <dgm:t>
        <a:bodyPr/>
        <a:lstStyle/>
        <a:p>
          <a:endParaRPr lang="en-US"/>
        </a:p>
      </dgm:t>
    </dgm:pt>
    <dgm:pt modelId="{9D227783-DEDD-4999-81DD-ED005CCA349D}" type="sibTrans" cxnId="{74D6A502-72A1-4300-8599-A5605B218714}">
      <dgm:prSet/>
      <dgm:spPr/>
      <dgm:t>
        <a:bodyPr/>
        <a:lstStyle/>
        <a:p>
          <a:endParaRPr lang="en-US"/>
        </a:p>
      </dgm:t>
    </dgm:pt>
    <dgm:pt modelId="{7FB33287-6A36-40DE-A461-D162175F89C9}">
      <dgm:prSet phldrT="[Texto]"/>
      <dgm:spPr/>
      <dgm:t>
        <a:bodyPr/>
        <a:lstStyle/>
        <a:p>
          <a:r>
            <a:rPr lang="en-US" dirty="0"/>
            <a:t>Product Features</a:t>
          </a:r>
        </a:p>
      </dgm:t>
    </dgm:pt>
    <dgm:pt modelId="{B4F3A234-BEAC-43E6-8230-0DEEF2856A69}" type="parTrans" cxnId="{6D0ABAFA-278D-452F-BD79-8EC5D5FBEC44}">
      <dgm:prSet/>
      <dgm:spPr/>
      <dgm:t>
        <a:bodyPr/>
        <a:lstStyle/>
        <a:p>
          <a:endParaRPr lang="en-US"/>
        </a:p>
      </dgm:t>
    </dgm:pt>
    <dgm:pt modelId="{B7E794C9-0297-4674-A27F-CC238BED4026}" type="sibTrans" cxnId="{6D0ABAFA-278D-452F-BD79-8EC5D5FBEC44}">
      <dgm:prSet/>
      <dgm:spPr/>
      <dgm:t>
        <a:bodyPr/>
        <a:lstStyle/>
        <a:p>
          <a:endParaRPr lang="en-US"/>
        </a:p>
      </dgm:t>
    </dgm:pt>
    <dgm:pt modelId="{5B155EC3-B668-41ED-803F-7F2DF5D7D4FA}">
      <dgm:prSet phldrT="[Texto]"/>
      <dgm:spPr/>
      <dgm:t>
        <a:bodyPr/>
        <a:lstStyle/>
        <a:p>
          <a:r>
            <a:rPr lang="en-US" dirty="0"/>
            <a:t>Non-Functional Requirements</a:t>
          </a:r>
        </a:p>
      </dgm:t>
    </dgm:pt>
    <dgm:pt modelId="{FED54B09-19C4-48F0-9057-0431190F0A85}" type="parTrans" cxnId="{48834616-FE34-4B7B-8DB9-826ABC6A44BC}">
      <dgm:prSet/>
      <dgm:spPr/>
      <dgm:t>
        <a:bodyPr/>
        <a:lstStyle/>
        <a:p>
          <a:endParaRPr lang="en-US"/>
        </a:p>
      </dgm:t>
    </dgm:pt>
    <dgm:pt modelId="{C4BE9552-C828-428C-BFC3-C3C399BCC4DF}" type="sibTrans" cxnId="{48834616-FE34-4B7B-8DB9-826ABC6A44BC}">
      <dgm:prSet/>
      <dgm:spPr/>
      <dgm:t>
        <a:bodyPr/>
        <a:lstStyle/>
        <a:p>
          <a:endParaRPr lang="en-US"/>
        </a:p>
      </dgm:t>
    </dgm:pt>
    <dgm:pt modelId="{55209326-D61E-408C-B791-F05C90312D1C}">
      <dgm:prSet phldrT="[Texto]"/>
      <dgm:spPr/>
      <dgm:t>
        <a:bodyPr/>
        <a:lstStyle/>
        <a:p>
          <a:r>
            <a:rPr lang="en-US" dirty="0"/>
            <a:t>User Expectations</a:t>
          </a:r>
        </a:p>
      </dgm:t>
    </dgm:pt>
    <dgm:pt modelId="{1EC30438-A019-483C-AE13-7A037C985659}" type="parTrans" cxnId="{A6C497AF-FA4D-405A-B25F-AED4971BA7F4}">
      <dgm:prSet/>
      <dgm:spPr/>
      <dgm:t>
        <a:bodyPr/>
        <a:lstStyle/>
        <a:p>
          <a:endParaRPr lang="en-US"/>
        </a:p>
      </dgm:t>
    </dgm:pt>
    <dgm:pt modelId="{B34E8BF4-C4BA-46B7-8CD2-B01F63A5B31D}" type="sibTrans" cxnId="{A6C497AF-FA4D-405A-B25F-AED4971BA7F4}">
      <dgm:prSet/>
      <dgm:spPr/>
      <dgm:t>
        <a:bodyPr/>
        <a:lstStyle/>
        <a:p>
          <a:endParaRPr lang="en-US"/>
        </a:p>
      </dgm:t>
    </dgm:pt>
    <dgm:pt modelId="{0FC6B95A-AF1C-4C7D-AEC9-726F34F4833D}">
      <dgm:prSet phldrT="[Texto]"/>
      <dgm:spPr/>
      <dgm:t>
        <a:bodyPr/>
        <a:lstStyle/>
        <a:p>
          <a:r>
            <a:rPr lang="en-US" dirty="0"/>
            <a:t>Product Properties</a:t>
          </a:r>
        </a:p>
      </dgm:t>
    </dgm:pt>
    <dgm:pt modelId="{43218AC9-1EA7-4F3B-8C2F-EDFFBBC000C9}" type="parTrans" cxnId="{63FEA697-35A9-48C4-93D7-8155B7EA5F70}">
      <dgm:prSet/>
      <dgm:spPr/>
      <dgm:t>
        <a:bodyPr/>
        <a:lstStyle/>
        <a:p>
          <a:endParaRPr lang="en-US"/>
        </a:p>
      </dgm:t>
    </dgm:pt>
    <dgm:pt modelId="{1E2D96AB-5825-4DBD-8825-2F2A8889071F}" type="sibTrans" cxnId="{63FEA697-35A9-48C4-93D7-8155B7EA5F70}">
      <dgm:prSet/>
      <dgm:spPr/>
      <dgm:t>
        <a:bodyPr/>
        <a:lstStyle/>
        <a:p>
          <a:endParaRPr lang="en-US"/>
        </a:p>
      </dgm:t>
    </dgm:pt>
    <dgm:pt modelId="{F2840E1C-2B61-4551-9C9F-D6A4C1A22A3C}" type="pres">
      <dgm:prSet presAssocID="{05F9B59F-5DF1-4848-8929-2B30BD11B2D2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532B3E99-9F4A-49DF-BC0D-D6DCF4C7DA22}" type="pres">
      <dgm:prSet presAssocID="{05F9B59F-5DF1-4848-8929-2B30BD11B2D2}" presName="dummyMaxCanvas" presStyleCnt="0"/>
      <dgm:spPr/>
    </dgm:pt>
    <dgm:pt modelId="{7886143F-8434-497A-887B-F67412344ADE}" type="pres">
      <dgm:prSet presAssocID="{05F9B59F-5DF1-4848-8929-2B30BD11B2D2}" presName="parentComposite" presStyleCnt="0"/>
      <dgm:spPr/>
    </dgm:pt>
    <dgm:pt modelId="{842C1824-AF3F-452E-B749-40A855EAACFE}" type="pres">
      <dgm:prSet presAssocID="{05F9B59F-5DF1-4848-8929-2B30BD11B2D2}" presName="parent1" presStyleLbl="alignAccFollowNode1" presStyleIdx="0" presStyleCnt="4">
        <dgm:presLayoutVars>
          <dgm:chMax val="4"/>
        </dgm:presLayoutVars>
      </dgm:prSet>
      <dgm:spPr/>
    </dgm:pt>
    <dgm:pt modelId="{E087B318-0122-4AC2-88CE-EBC8FEFB0929}" type="pres">
      <dgm:prSet presAssocID="{05F9B59F-5DF1-4848-8929-2B30BD11B2D2}" presName="parent2" presStyleLbl="alignAccFollowNode1" presStyleIdx="1" presStyleCnt="4">
        <dgm:presLayoutVars>
          <dgm:chMax val="4"/>
        </dgm:presLayoutVars>
      </dgm:prSet>
      <dgm:spPr/>
    </dgm:pt>
    <dgm:pt modelId="{2FE4DCB7-1460-4BD6-AF62-636C91BC41AA}" type="pres">
      <dgm:prSet presAssocID="{05F9B59F-5DF1-4848-8929-2B30BD11B2D2}" presName="childrenComposite" presStyleCnt="0"/>
      <dgm:spPr/>
    </dgm:pt>
    <dgm:pt modelId="{64C32EDB-B5E8-4CCD-8B70-884FEFF57029}" type="pres">
      <dgm:prSet presAssocID="{05F9B59F-5DF1-4848-8929-2B30BD11B2D2}" presName="dummyMaxCanvas_ChildArea" presStyleCnt="0"/>
      <dgm:spPr/>
    </dgm:pt>
    <dgm:pt modelId="{5F7323A2-D95E-46D6-95C8-FE1797712AAC}" type="pres">
      <dgm:prSet presAssocID="{05F9B59F-5DF1-4848-8929-2B30BD11B2D2}" presName="fulcrum" presStyleLbl="alignAccFollowNode1" presStyleIdx="2" presStyleCnt="4"/>
      <dgm:spPr/>
    </dgm:pt>
    <dgm:pt modelId="{BE023BE4-4C99-46CA-A97E-379DD0E738A9}" type="pres">
      <dgm:prSet presAssocID="{05F9B59F-5DF1-4848-8929-2B30BD11B2D2}" presName="balance_22" presStyleLbl="alignAccFollowNode1" presStyleIdx="3" presStyleCnt="4">
        <dgm:presLayoutVars>
          <dgm:bulletEnabled val="1"/>
        </dgm:presLayoutVars>
      </dgm:prSet>
      <dgm:spPr/>
    </dgm:pt>
    <dgm:pt modelId="{FB4F2C18-5D38-4D12-96E8-6BFAEE0C645F}" type="pres">
      <dgm:prSet presAssocID="{05F9B59F-5DF1-4848-8929-2B30BD11B2D2}" presName="right_22_1" presStyleLbl="node1" presStyleIdx="0" presStyleCnt="4">
        <dgm:presLayoutVars>
          <dgm:bulletEnabled val="1"/>
        </dgm:presLayoutVars>
      </dgm:prSet>
      <dgm:spPr/>
    </dgm:pt>
    <dgm:pt modelId="{1903BFC0-9A12-4A16-B1E9-9AF58AC15E0A}" type="pres">
      <dgm:prSet presAssocID="{05F9B59F-5DF1-4848-8929-2B30BD11B2D2}" presName="right_22_2" presStyleLbl="node1" presStyleIdx="1" presStyleCnt="4">
        <dgm:presLayoutVars>
          <dgm:bulletEnabled val="1"/>
        </dgm:presLayoutVars>
      </dgm:prSet>
      <dgm:spPr/>
    </dgm:pt>
    <dgm:pt modelId="{9E4E779B-1353-4325-9E66-1C5CF37BCE09}" type="pres">
      <dgm:prSet presAssocID="{05F9B59F-5DF1-4848-8929-2B30BD11B2D2}" presName="left_22_1" presStyleLbl="node1" presStyleIdx="2" presStyleCnt="4">
        <dgm:presLayoutVars>
          <dgm:bulletEnabled val="1"/>
        </dgm:presLayoutVars>
      </dgm:prSet>
      <dgm:spPr/>
    </dgm:pt>
    <dgm:pt modelId="{31842B1F-7C9B-4AEB-8C7F-1AD887E9BBEF}" type="pres">
      <dgm:prSet presAssocID="{05F9B59F-5DF1-4848-8929-2B30BD11B2D2}" presName="left_22_2" presStyleLbl="node1" presStyleIdx="3" presStyleCnt="4">
        <dgm:presLayoutVars>
          <dgm:bulletEnabled val="1"/>
        </dgm:presLayoutVars>
      </dgm:prSet>
      <dgm:spPr/>
    </dgm:pt>
  </dgm:ptLst>
  <dgm:cxnLst>
    <dgm:cxn modelId="{74D6A502-72A1-4300-8599-A5605B218714}" srcId="{310117B6-D4D4-456A-8EA6-1E743F60710F}" destId="{F124141C-E4F8-4391-8A42-8389A969D5BA}" srcOrd="0" destOrd="0" parTransId="{5FC835B2-ED11-4437-9355-F2E0D53FF964}" sibTransId="{9D227783-DEDD-4999-81DD-ED005CCA349D}"/>
    <dgm:cxn modelId="{4D93C80A-8362-4A22-B00F-E27FA753CA85}" type="presOf" srcId="{310117B6-D4D4-456A-8EA6-1E743F60710F}" destId="{842C1824-AF3F-452E-B749-40A855EAACFE}" srcOrd="0" destOrd="0" presId="urn:microsoft.com/office/officeart/2005/8/layout/balance1"/>
    <dgm:cxn modelId="{48834616-FE34-4B7B-8DB9-826ABC6A44BC}" srcId="{05F9B59F-5DF1-4848-8929-2B30BD11B2D2}" destId="{5B155EC3-B668-41ED-803F-7F2DF5D7D4FA}" srcOrd="1" destOrd="0" parTransId="{FED54B09-19C4-48F0-9057-0431190F0A85}" sibTransId="{C4BE9552-C828-428C-BFC3-C3C399BCC4DF}"/>
    <dgm:cxn modelId="{FDFA3F1F-EB7C-46DD-83B9-E0B2887D8D3B}" type="presOf" srcId="{0FC6B95A-AF1C-4C7D-AEC9-726F34F4833D}" destId="{1903BFC0-9A12-4A16-B1E9-9AF58AC15E0A}" srcOrd="0" destOrd="0" presId="urn:microsoft.com/office/officeart/2005/8/layout/balance1"/>
    <dgm:cxn modelId="{BE8A2821-AF65-4B4F-A60B-DE147087138F}" type="presOf" srcId="{55209326-D61E-408C-B791-F05C90312D1C}" destId="{FB4F2C18-5D38-4D12-96E8-6BFAEE0C645F}" srcOrd="0" destOrd="0" presId="urn:microsoft.com/office/officeart/2005/8/layout/balance1"/>
    <dgm:cxn modelId="{AC6E9826-F2D2-4C9E-B52F-1E8F3FC08A40}" type="presOf" srcId="{7FB33287-6A36-40DE-A461-D162175F89C9}" destId="{31842B1F-7C9B-4AEB-8C7F-1AD887E9BBEF}" srcOrd="0" destOrd="0" presId="urn:microsoft.com/office/officeart/2005/8/layout/balance1"/>
    <dgm:cxn modelId="{A1A09D28-3E9A-41A0-A6A3-5EE7CB0C69CF}" type="presOf" srcId="{5B155EC3-B668-41ED-803F-7F2DF5D7D4FA}" destId="{E087B318-0122-4AC2-88CE-EBC8FEFB0929}" srcOrd="0" destOrd="0" presId="urn:microsoft.com/office/officeart/2005/8/layout/balance1"/>
    <dgm:cxn modelId="{0B6B7A3E-3E74-4E0B-9546-814A206950B0}" srcId="{05F9B59F-5DF1-4848-8929-2B30BD11B2D2}" destId="{310117B6-D4D4-456A-8EA6-1E743F60710F}" srcOrd="0" destOrd="0" parTransId="{C299348B-504B-40A5-9ACE-394B4791BD35}" sibTransId="{EE079384-A6E4-4CC7-82F1-32058C13C6D8}"/>
    <dgm:cxn modelId="{F0AB8F6D-7BF9-45D9-8722-7173306831AC}" type="presOf" srcId="{F124141C-E4F8-4391-8A42-8389A969D5BA}" destId="{9E4E779B-1353-4325-9E66-1C5CF37BCE09}" srcOrd="0" destOrd="0" presId="urn:microsoft.com/office/officeart/2005/8/layout/balance1"/>
    <dgm:cxn modelId="{63FEA697-35A9-48C4-93D7-8155B7EA5F70}" srcId="{5B155EC3-B668-41ED-803F-7F2DF5D7D4FA}" destId="{0FC6B95A-AF1C-4C7D-AEC9-726F34F4833D}" srcOrd="1" destOrd="0" parTransId="{43218AC9-1EA7-4F3B-8C2F-EDFFBBC000C9}" sibTransId="{1E2D96AB-5825-4DBD-8825-2F2A8889071F}"/>
    <dgm:cxn modelId="{8BF564A4-557A-444C-8118-EA7CC172DADA}" type="presOf" srcId="{05F9B59F-5DF1-4848-8929-2B30BD11B2D2}" destId="{F2840E1C-2B61-4551-9C9F-D6A4C1A22A3C}" srcOrd="0" destOrd="0" presId="urn:microsoft.com/office/officeart/2005/8/layout/balance1"/>
    <dgm:cxn modelId="{A6C497AF-FA4D-405A-B25F-AED4971BA7F4}" srcId="{5B155EC3-B668-41ED-803F-7F2DF5D7D4FA}" destId="{55209326-D61E-408C-B791-F05C90312D1C}" srcOrd="0" destOrd="0" parTransId="{1EC30438-A019-483C-AE13-7A037C985659}" sibTransId="{B34E8BF4-C4BA-46B7-8CD2-B01F63A5B31D}"/>
    <dgm:cxn modelId="{6D0ABAFA-278D-452F-BD79-8EC5D5FBEC44}" srcId="{310117B6-D4D4-456A-8EA6-1E743F60710F}" destId="{7FB33287-6A36-40DE-A461-D162175F89C9}" srcOrd="1" destOrd="0" parTransId="{B4F3A234-BEAC-43E6-8230-0DEEF2856A69}" sibTransId="{B7E794C9-0297-4674-A27F-CC238BED4026}"/>
    <dgm:cxn modelId="{BEA27352-AE80-4709-933B-E4A0DB362BAC}" type="presParOf" srcId="{F2840E1C-2B61-4551-9C9F-D6A4C1A22A3C}" destId="{532B3E99-9F4A-49DF-BC0D-D6DCF4C7DA22}" srcOrd="0" destOrd="0" presId="urn:microsoft.com/office/officeart/2005/8/layout/balance1"/>
    <dgm:cxn modelId="{0021CF53-9B0B-4B2E-B38E-E5AF94645FFD}" type="presParOf" srcId="{F2840E1C-2B61-4551-9C9F-D6A4C1A22A3C}" destId="{7886143F-8434-497A-887B-F67412344ADE}" srcOrd="1" destOrd="0" presId="urn:microsoft.com/office/officeart/2005/8/layout/balance1"/>
    <dgm:cxn modelId="{50032FB9-8FA0-40FE-9C01-437D02E591D7}" type="presParOf" srcId="{7886143F-8434-497A-887B-F67412344ADE}" destId="{842C1824-AF3F-452E-B749-40A855EAACFE}" srcOrd="0" destOrd="0" presId="urn:microsoft.com/office/officeart/2005/8/layout/balance1"/>
    <dgm:cxn modelId="{0090FFF8-7F56-4FAD-A588-DC0AD14077F7}" type="presParOf" srcId="{7886143F-8434-497A-887B-F67412344ADE}" destId="{E087B318-0122-4AC2-88CE-EBC8FEFB0929}" srcOrd="1" destOrd="0" presId="urn:microsoft.com/office/officeart/2005/8/layout/balance1"/>
    <dgm:cxn modelId="{1DE473DD-C409-4E1D-9DAB-BF04E2CE66F2}" type="presParOf" srcId="{F2840E1C-2B61-4551-9C9F-D6A4C1A22A3C}" destId="{2FE4DCB7-1460-4BD6-AF62-636C91BC41AA}" srcOrd="2" destOrd="0" presId="urn:microsoft.com/office/officeart/2005/8/layout/balance1"/>
    <dgm:cxn modelId="{8E8EB668-9593-400D-8956-3662EC29E60F}" type="presParOf" srcId="{2FE4DCB7-1460-4BD6-AF62-636C91BC41AA}" destId="{64C32EDB-B5E8-4CCD-8B70-884FEFF57029}" srcOrd="0" destOrd="0" presId="urn:microsoft.com/office/officeart/2005/8/layout/balance1"/>
    <dgm:cxn modelId="{B538546F-CDDA-4414-BDC3-15CF77D2220A}" type="presParOf" srcId="{2FE4DCB7-1460-4BD6-AF62-636C91BC41AA}" destId="{5F7323A2-D95E-46D6-95C8-FE1797712AAC}" srcOrd="1" destOrd="0" presId="urn:microsoft.com/office/officeart/2005/8/layout/balance1"/>
    <dgm:cxn modelId="{F8A12D59-B59A-40C5-A840-5E10A512208F}" type="presParOf" srcId="{2FE4DCB7-1460-4BD6-AF62-636C91BC41AA}" destId="{BE023BE4-4C99-46CA-A97E-379DD0E738A9}" srcOrd="2" destOrd="0" presId="urn:microsoft.com/office/officeart/2005/8/layout/balance1"/>
    <dgm:cxn modelId="{242BB514-67C1-4D73-9033-A33D2D0CF788}" type="presParOf" srcId="{2FE4DCB7-1460-4BD6-AF62-636C91BC41AA}" destId="{FB4F2C18-5D38-4D12-96E8-6BFAEE0C645F}" srcOrd="3" destOrd="0" presId="urn:microsoft.com/office/officeart/2005/8/layout/balance1"/>
    <dgm:cxn modelId="{2ED00308-3EC3-4E7A-92A7-7BD5D5A77269}" type="presParOf" srcId="{2FE4DCB7-1460-4BD6-AF62-636C91BC41AA}" destId="{1903BFC0-9A12-4A16-B1E9-9AF58AC15E0A}" srcOrd="4" destOrd="0" presId="urn:microsoft.com/office/officeart/2005/8/layout/balance1"/>
    <dgm:cxn modelId="{6AB1C96E-6B9C-43F6-AEDB-EC33BC8A39DC}" type="presParOf" srcId="{2FE4DCB7-1460-4BD6-AF62-636C91BC41AA}" destId="{9E4E779B-1353-4325-9E66-1C5CF37BCE09}" srcOrd="5" destOrd="0" presId="urn:microsoft.com/office/officeart/2005/8/layout/balance1"/>
    <dgm:cxn modelId="{17D4C80F-6E07-417B-854C-D6663144BDA1}" type="presParOf" srcId="{2FE4DCB7-1460-4BD6-AF62-636C91BC41AA}" destId="{31842B1F-7C9B-4AEB-8C7F-1AD887E9BBEF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C1824-AF3F-452E-B749-40A855EAACFE}">
      <dsp:nvSpPr>
        <dsp:cNvPr id="0" name=""/>
        <dsp:cNvSpPr/>
      </dsp:nvSpPr>
      <dsp:spPr>
        <a:xfrm>
          <a:off x="1275024" y="0"/>
          <a:ext cx="1829307" cy="101628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Functional Requirements</a:t>
          </a:r>
        </a:p>
      </dsp:txBody>
      <dsp:txXfrm>
        <a:off x="1304790" y="29766"/>
        <a:ext cx="1769775" cy="956750"/>
      </dsp:txXfrm>
    </dsp:sp>
    <dsp:sp modelId="{E087B318-0122-4AC2-88CE-EBC8FEFB0929}">
      <dsp:nvSpPr>
        <dsp:cNvPr id="0" name=""/>
        <dsp:cNvSpPr/>
      </dsp:nvSpPr>
      <dsp:spPr>
        <a:xfrm>
          <a:off x="3917357" y="0"/>
          <a:ext cx="1829307" cy="101628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Non-Functional Requirements</a:t>
          </a:r>
        </a:p>
      </dsp:txBody>
      <dsp:txXfrm>
        <a:off x="3947123" y="29766"/>
        <a:ext cx="1769775" cy="956750"/>
      </dsp:txXfrm>
    </dsp:sp>
    <dsp:sp modelId="{5F7323A2-D95E-46D6-95C8-FE1797712AAC}">
      <dsp:nvSpPr>
        <dsp:cNvPr id="0" name=""/>
        <dsp:cNvSpPr/>
      </dsp:nvSpPr>
      <dsp:spPr>
        <a:xfrm>
          <a:off x="3129738" y="4319198"/>
          <a:ext cx="762211" cy="762211"/>
        </a:xfrm>
        <a:prstGeom prst="triangle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023BE4-4C99-46CA-A97E-379DD0E738A9}">
      <dsp:nvSpPr>
        <dsp:cNvPr id="0" name=""/>
        <dsp:cNvSpPr/>
      </dsp:nvSpPr>
      <dsp:spPr>
        <a:xfrm>
          <a:off x="1224210" y="4000085"/>
          <a:ext cx="4573269" cy="30894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F2C18-5D38-4D12-96E8-6BFAEE0C645F}">
      <dsp:nvSpPr>
        <dsp:cNvPr id="0" name=""/>
        <dsp:cNvSpPr/>
      </dsp:nvSpPr>
      <dsp:spPr>
        <a:xfrm>
          <a:off x="3917357" y="2662658"/>
          <a:ext cx="1829307" cy="1300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User Expectations</a:t>
          </a:r>
        </a:p>
      </dsp:txBody>
      <dsp:txXfrm>
        <a:off x="3980859" y="2726160"/>
        <a:ext cx="1702303" cy="1173836"/>
      </dsp:txXfrm>
    </dsp:sp>
    <dsp:sp modelId="{1903BFC0-9A12-4A16-B1E9-9AF58AC15E0A}">
      <dsp:nvSpPr>
        <dsp:cNvPr id="0" name=""/>
        <dsp:cNvSpPr/>
      </dsp:nvSpPr>
      <dsp:spPr>
        <a:xfrm>
          <a:off x="3917357" y="1300840"/>
          <a:ext cx="1829307" cy="130084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Product Properties</a:t>
          </a:r>
        </a:p>
      </dsp:txBody>
      <dsp:txXfrm>
        <a:off x="3980859" y="1364342"/>
        <a:ext cx="1702303" cy="1173836"/>
      </dsp:txXfrm>
    </dsp:sp>
    <dsp:sp modelId="{9E4E779B-1353-4325-9E66-1C5CF37BCE09}">
      <dsp:nvSpPr>
        <dsp:cNvPr id="0" name=""/>
        <dsp:cNvSpPr/>
      </dsp:nvSpPr>
      <dsp:spPr>
        <a:xfrm>
          <a:off x="1275024" y="2662658"/>
          <a:ext cx="1829307" cy="130084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User Requirements</a:t>
          </a:r>
        </a:p>
      </dsp:txBody>
      <dsp:txXfrm>
        <a:off x="1338526" y="2726160"/>
        <a:ext cx="1702303" cy="1173836"/>
      </dsp:txXfrm>
    </dsp:sp>
    <dsp:sp modelId="{31842B1F-7C9B-4AEB-8C7F-1AD887E9BBEF}">
      <dsp:nvSpPr>
        <dsp:cNvPr id="0" name=""/>
        <dsp:cNvSpPr/>
      </dsp:nvSpPr>
      <dsp:spPr>
        <a:xfrm>
          <a:off x="1275024" y="1300840"/>
          <a:ext cx="1829307" cy="13008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Product Features</a:t>
          </a:r>
        </a:p>
      </dsp:txBody>
      <dsp:txXfrm>
        <a:off x="1338526" y="1364342"/>
        <a:ext cx="1702303" cy="1173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in="-677" max="1483" units="cm"/>
          <inkml:channel name="T" type="integer" max="2.14748E9" units="dev"/>
        </inkml:traceFormat>
        <inkml:channelProperties>
          <inkml:channelProperty channel="X" name="resolution" value="167.44186" units="1/cm"/>
          <inkml:channelProperty channel="Y" name="resolution" value="111.9171" units="1/cm"/>
          <inkml:channelProperty channel="T" name="resolution" value="1" units="1/dev"/>
        </inkml:channelProperties>
      </inkml:inkSource>
      <inkml:timestamp xml:id="ts0" timeString="2021-08-18T22:00:52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14050 8988 0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A7F4B-52AB-934C-9D56-DBFDEE93AEEB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5B6E2-4ED3-5447-AEFE-CC6D843EC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3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Acceptance criteria is about how do you prove that you accomplish the user story! 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As a </a:t>
            </a:r>
            <a:r>
              <a:rPr lang="en-US" sz="1200" b="1" dirty="0"/>
              <a:t>developer</a:t>
            </a:r>
            <a:r>
              <a:rPr lang="en-US" sz="1200" dirty="0"/>
              <a:t>, I want to make the </a:t>
            </a:r>
            <a:r>
              <a:rPr lang="en-US" sz="1200" b="1" dirty="0"/>
              <a:t>Application authenticate with the HTTP proxy server</a:t>
            </a:r>
            <a:r>
              <a:rPr lang="en-US" sz="1200" dirty="0"/>
              <a:t> to avoid that </a:t>
            </a:r>
            <a:r>
              <a:rPr lang="en-US" sz="1200" b="1" dirty="0"/>
              <a:t>users be tricked by a fake website (phishing)</a:t>
            </a:r>
            <a:r>
              <a:rPr lang="en-US" sz="1200" dirty="0"/>
              <a:t>.</a:t>
            </a:r>
          </a:p>
          <a:p>
            <a:endParaRPr lang="en-US" dirty="0"/>
          </a:p>
          <a:p>
            <a:r>
              <a:rPr lang="en-US" dirty="0"/>
              <a:t>Acceptance Criteria: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Check that application does not have any direct access to the server.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35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As a </a:t>
            </a:r>
            <a:r>
              <a:rPr lang="en-US" sz="1200" b="1" dirty="0"/>
              <a:t>user</a:t>
            </a:r>
            <a:r>
              <a:rPr lang="en-US" sz="1200" dirty="0"/>
              <a:t>, I want to </a:t>
            </a:r>
            <a:r>
              <a:rPr lang="en-US" sz="1200" b="1" dirty="0"/>
              <a:t>prevents the user from running multiple instances of the application simultaneously</a:t>
            </a:r>
            <a:r>
              <a:rPr lang="en-US" sz="1200" dirty="0"/>
              <a:t>, aiming the system </a:t>
            </a:r>
            <a:r>
              <a:rPr lang="en-US" sz="1200" b="1" dirty="0"/>
              <a:t>does not consume unnecessary resources</a:t>
            </a:r>
            <a:r>
              <a:rPr lang="en-US" sz="1200" dirty="0"/>
              <a:t>.</a:t>
            </a:r>
          </a:p>
          <a:p>
            <a:endParaRPr lang="en-US" dirty="0"/>
          </a:p>
          <a:p>
            <a:r>
              <a:rPr lang="en-US" dirty="0"/>
              <a:t>Acceptance Criteria: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Check that the instance of any session has the same </a:t>
            </a:r>
            <a:r>
              <a:rPr lang="en-US" b="1" dirty="0"/>
              <a:t>id instance number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6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https://www.seguetech.com/what-characteristics-make-good-agile-acceptance-criteria/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75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sz="3600" dirty="0">
                <a:solidFill>
                  <a:srgbClr val="C00000"/>
                </a:solidFill>
                <a:latin typeface="Arial Black" panose="020B0A04020102020204" pitchFamily="34" charset="0"/>
              </a:rPr>
              <a:t>Testing a Registration Function</a:t>
            </a:r>
          </a:p>
          <a:p>
            <a:pPr lvl="1">
              <a:lnSpc>
                <a:spcPct val="110000"/>
              </a:lnSpc>
            </a:pPr>
            <a:r>
              <a:rPr lang="en-US" sz="3600" dirty="0"/>
              <a:t>What constraints should we impose?</a:t>
            </a:r>
          </a:p>
          <a:p>
            <a:pPr lvl="1">
              <a:lnSpc>
                <a:spcPct val="110000"/>
              </a:lnSpc>
            </a:pPr>
            <a:r>
              <a:rPr lang="en-US" sz="3600" dirty="0"/>
              <a:t>Business Stakeholders and PO agree that passwords </a:t>
            </a:r>
            <a:r>
              <a:rPr lang="en-US" sz="3600" b="1" dirty="0">
                <a:solidFill>
                  <a:srgbClr val="FF0000"/>
                </a:solidFill>
              </a:rPr>
              <a:t>should not be easy to crack</a:t>
            </a:r>
            <a:r>
              <a:rPr lang="en-US" sz="3600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a user, I want to login in the system using a strong password.</a:t>
            </a:r>
          </a:p>
          <a:p>
            <a:endParaRPr lang="en-US" dirty="0"/>
          </a:p>
          <a:p>
            <a:r>
              <a:rPr lang="en-US" dirty="0"/>
              <a:t>Acceptance Criteria:</a:t>
            </a:r>
          </a:p>
          <a:p>
            <a:pPr marL="171450" indent="-171450">
              <a:buFontTx/>
              <a:buChar char="-"/>
            </a:pPr>
            <a:r>
              <a:rPr lang="en-US" dirty="0"/>
              <a:t>Check that password has </a:t>
            </a:r>
            <a:r>
              <a:rPr lang="en-US" sz="1200" dirty="0">
                <a:solidFill>
                  <a:srgbClr val="FF0000"/>
                </a:solidFill>
              </a:rPr>
              <a:t>at least 8 characters and no more than 12</a:t>
            </a:r>
          </a:p>
          <a:p>
            <a:pPr marL="171450" indent="-171450">
              <a:buFontTx/>
              <a:buChar char="-"/>
            </a:pPr>
            <a:r>
              <a:rPr lang="en-US" dirty="0"/>
              <a:t>Check that password </a:t>
            </a:r>
            <a:r>
              <a:rPr lang="en-US" sz="1200" dirty="0">
                <a:solidFill>
                  <a:srgbClr val="FF0000"/>
                </a:solidFill>
              </a:rPr>
              <a:t>must contain only alphanumeric</a:t>
            </a:r>
          </a:p>
          <a:p>
            <a:pPr marL="171450" indent="-171450">
              <a:buFontTx/>
              <a:buChar char="-"/>
            </a:pPr>
            <a:r>
              <a:rPr lang="en-US" dirty="0"/>
              <a:t>Check that password </a:t>
            </a:r>
            <a:r>
              <a:rPr lang="en-US" sz="1200" dirty="0">
                <a:solidFill>
                  <a:srgbClr val="FF0000"/>
                </a:solidFill>
              </a:rPr>
              <a:t>must contain at least one digit</a:t>
            </a:r>
          </a:p>
          <a:p>
            <a:pPr marL="171450" indent="-171450">
              <a:buFontTx/>
              <a:buChar char="-"/>
            </a:pPr>
            <a:endParaRPr lang="en-US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endParaRPr lang="en-US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endParaRPr lang="en-US" sz="1200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As a </a:t>
            </a:r>
            <a:r>
              <a:rPr lang="en-US" sz="1200" b="1" dirty="0"/>
              <a:t>user</a:t>
            </a:r>
            <a:r>
              <a:rPr lang="en-US" sz="1200" dirty="0"/>
              <a:t>, I want to </a:t>
            </a:r>
            <a:r>
              <a:rPr lang="en-US" sz="1200" b="1" dirty="0"/>
              <a:t>prevents the user from running multiple instances of the application simultaneously</a:t>
            </a:r>
            <a:r>
              <a:rPr lang="en-US" sz="1200" dirty="0"/>
              <a:t>, aiming the system </a:t>
            </a:r>
            <a:r>
              <a:rPr lang="en-US" sz="1200" b="1" dirty="0"/>
              <a:t>does not consume unnecessary resources</a:t>
            </a:r>
            <a:r>
              <a:rPr lang="en-US" sz="1200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ORIG USER STORY  / accept crit = </a:t>
            </a:r>
            <a:r>
              <a:rPr lang="en-US" dirty="0">
                <a:sym typeface="Wingdings" panose="05000000000000000000" pitchFamily="2" charset="2"/>
              </a:rPr>
              <a:t>{ 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us2 + accept crit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us3 + accept crit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us4 + accept crit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Us5 </a:t>
            </a:r>
            <a:r>
              <a:rPr lang="en-US">
                <a:sym typeface="Wingdings" panose="05000000000000000000" pitchFamily="2" charset="2"/>
              </a:rPr>
              <a:t>+ accept</a:t>
            </a:r>
            <a:endParaRPr lang="en-US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}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8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sz="3600" dirty="0">
                <a:solidFill>
                  <a:srgbClr val="C00000"/>
                </a:solidFill>
                <a:latin typeface="Arial Black" panose="020B0A04020102020204" pitchFamily="34" charset="0"/>
              </a:rPr>
              <a:t>Testing a Registration Function</a:t>
            </a:r>
          </a:p>
          <a:p>
            <a:pPr lvl="1">
              <a:lnSpc>
                <a:spcPct val="110000"/>
              </a:lnSpc>
            </a:pPr>
            <a:r>
              <a:rPr lang="en-US" sz="3600" dirty="0"/>
              <a:t>What constraints should we impose?</a:t>
            </a:r>
          </a:p>
          <a:p>
            <a:pPr lvl="1">
              <a:lnSpc>
                <a:spcPct val="110000"/>
              </a:lnSpc>
            </a:pPr>
            <a:r>
              <a:rPr lang="en-US" sz="3600" dirty="0"/>
              <a:t>Business Stakeholders and PO agree that passwords </a:t>
            </a:r>
            <a:r>
              <a:rPr lang="en-US" sz="3600" b="1" dirty="0">
                <a:solidFill>
                  <a:srgbClr val="FF0000"/>
                </a:solidFill>
              </a:rPr>
              <a:t>should not be easy to crack</a:t>
            </a:r>
            <a:r>
              <a:rPr lang="en-US" sz="3600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a user, I want to login in the system using a strong password.</a:t>
            </a:r>
          </a:p>
          <a:p>
            <a:endParaRPr lang="en-US" dirty="0"/>
          </a:p>
          <a:p>
            <a:r>
              <a:rPr lang="en-US" dirty="0"/>
              <a:t>Acceptance Criteria:</a:t>
            </a:r>
          </a:p>
          <a:p>
            <a:pPr marL="171450" indent="-171450">
              <a:buFontTx/>
              <a:buChar char="-"/>
            </a:pPr>
            <a:r>
              <a:rPr lang="en-US" dirty="0"/>
              <a:t>Check that password has </a:t>
            </a:r>
            <a:r>
              <a:rPr lang="en-US" sz="1200" dirty="0">
                <a:solidFill>
                  <a:srgbClr val="FF0000"/>
                </a:solidFill>
              </a:rPr>
              <a:t>at least 8 characters and no more than 12</a:t>
            </a:r>
          </a:p>
          <a:p>
            <a:pPr marL="171450" indent="-171450">
              <a:buFontTx/>
              <a:buChar char="-"/>
            </a:pPr>
            <a:r>
              <a:rPr lang="en-US" dirty="0"/>
              <a:t>Check that password </a:t>
            </a:r>
            <a:r>
              <a:rPr lang="en-US" sz="1200" dirty="0">
                <a:solidFill>
                  <a:srgbClr val="FF0000"/>
                </a:solidFill>
              </a:rPr>
              <a:t>must contain only alphanumeric</a:t>
            </a:r>
          </a:p>
          <a:p>
            <a:pPr marL="171450" indent="-171450">
              <a:buFontTx/>
              <a:buChar char="-"/>
            </a:pPr>
            <a:r>
              <a:rPr lang="en-US" dirty="0"/>
              <a:t>Check that password </a:t>
            </a:r>
            <a:r>
              <a:rPr lang="en-US" sz="1200" dirty="0">
                <a:solidFill>
                  <a:srgbClr val="FF0000"/>
                </a:solidFill>
              </a:rPr>
              <a:t>must contain at least one digit</a:t>
            </a:r>
          </a:p>
          <a:p>
            <a:pPr marL="171450" indent="-171450">
              <a:buFontTx/>
              <a:buChar char="-"/>
            </a:pPr>
            <a:endParaRPr lang="en-US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endParaRPr lang="en-US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endParaRPr lang="en-US" sz="1200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As a </a:t>
            </a:r>
            <a:r>
              <a:rPr lang="en-US" sz="1200" b="1" dirty="0"/>
              <a:t>user</a:t>
            </a:r>
            <a:r>
              <a:rPr lang="en-US" sz="1200" dirty="0"/>
              <a:t>, I want to </a:t>
            </a:r>
            <a:r>
              <a:rPr lang="en-US" sz="1200" b="1" dirty="0"/>
              <a:t>prevents the user from running multiple instances of the application simultaneously</a:t>
            </a:r>
            <a:r>
              <a:rPr lang="en-US" sz="1200" dirty="0"/>
              <a:t>, aiming the system </a:t>
            </a:r>
            <a:r>
              <a:rPr lang="en-US" sz="1200" b="1" dirty="0"/>
              <a:t>does not consume unnecessary resources</a:t>
            </a:r>
            <a:r>
              <a:rPr lang="en-US" sz="1200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ORIG USER STORY  / accept crit = </a:t>
            </a:r>
            <a:r>
              <a:rPr lang="en-US" dirty="0">
                <a:sym typeface="Wingdings" panose="05000000000000000000" pitchFamily="2" charset="2"/>
              </a:rPr>
              <a:t>{ 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us2 + accept crit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us3 + accept crit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us4 + accept crit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Us5 </a:t>
            </a:r>
            <a:r>
              <a:rPr lang="en-US">
                <a:sym typeface="Wingdings" panose="05000000000000000000" pitchFamily="2" charset="2"/>
              </a:rPr>
              <a:t>+ accept</a:t>
            </a:r>
            <a:endParaRPr lang="en-US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}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1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F29E-6945-2A44-8CCF-A6F97A0E9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3EBBD-1C3E-9D47-BDE0-D937E15C9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01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91EB-AEEC-D64B-82BB-2EEAEB84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E491F-507E-5248-912F-1924179C1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5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50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7F52C-9B38-4247-A5F3-7414F451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AF37-5B74-5346-B54C-67EC1ECF1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AFE5C2-1433-F142-A339-ED31AC66A4B3}"/>
              </a:ext>
            </a:extLst>
          </p:cNvPr>
          <p:cNvCxnSpPr/>
          <p:nvPr userDrawn="1"/>
        </p:nvCxnSpPr>
        <p:spPr>
          <a:xfrm>
            <a:off x="769545" y="5909419"/>
            <a:ext cx="10584255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7ECE46-C06C-8D46-8792-A4A18BDF2410}"/>
              </a:ext>
            </a:extLst>
          </p:cNvPr>
          <p:cNvSpPr txBox="1">
            <a:spLocks/>
          </p:cNvSpPr>
          <p:nvPr userDrawn="1"/>
        </p:nvSpPr>
        <p:spPr>
          <a:xfrm>
            <a:off x="5310612" y="6212142"/>
            <a:ext cx="1570776" cy="18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57F7AD1-3AF9-3A4B-A3DF-82170F92AD60}" type="slidenum">
              <a:rPr lang="en-US" sz="1400" smtClean="0">
                <a:solidFill>
                  <a:srgbClr val="002060"/>
                </a:solidFill>
              </a:rPr>
              <a:pPr algn="ctr"/>
              <a:t>‹#›</a:t>
            </a:fld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7A08-423E-3948-A58C-11916401483C}"/>
              </a:ext>
            </a:extLst>
          </p:cNvPr>
          <p:cNvSpPr txBox="1"/>
          <p:nvPr userDrawn="1"/>
        </p:nvSpPr>
        <p:spPr>
          <a:xfrm>
            <a:off x="8002367" y="5973026"/>
            <a:ext cx="3351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i="1" dirty="0">
                <a:solidFill>
                  <a:srgbClr val="002060"/>
                </a:solidFill>
              </a:rPr>
              <a:t>TC1004B_Implementación de internet de las cosas</a:t>
            </a:r>
            <a:endParaRPr lang="en-US" sz="1400" b="1" i="1" u="none" dirty="0">
              <a:solidFill>
                <a:srgbClr val="002060"/>
              </a:solidFill>
              <a:latin typeface="Abadi" panose="020B06040201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Alexandre Barreto, Ph.D.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15A19B6-965D-444B-A337-35736EA785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54108"/>
            <a:ext cx="2186091" cy="5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6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ductcoalition.com/how-to-write-epics-and-user-stories-best-practice-1de5b98390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0" y="4441390"/>
            <a:ext cx="6945845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4000" b="1" dirty="0">
                <a:solidFill>
                  <a:srgbClr val="00206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Unit 6.2 – Requirement Engineering</a:t>
            </a:r>
            <a:endParaRPr lang="en-US" sz="4000" b="1" u="sng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3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AC589-9EBC-45F3-A2F5-8CF19145B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Elicitation Techniques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D1CBD2-EBD9-4C01-BC2B-AB3E1F4DB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937" y="1804823"/>
            <a:ext cx="9871842" cy="38812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Questionnaires: </a:t>
            </a:r>
            <a:r>
              <a:rPr lang="en-US" dirty="0"/>
              <a:t>Asking the end user a list of pre-selected questions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Task Analysis: </a:t>
            </a:r>
            <a:r>
              <a:rPr lang="en-US" dirty="0"/>
              <a:t>Observing end users in their operational environment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Scenarios: </a:t>
            </a:r>
            <a:r>
              <a:rPr lang="en-US" dirty="0"/>
              <a:t>Describe the use of the system as a series of interactions between a concrete end user and the system </a:t>
            </a:r>
          </a:p>
          <a:p>
            <a:pPr>
              <a:lnSpc>
                <a:spcPct val="100000"/>
              </a:lnSpc>
            </a:pPr>
            <a:r>
              <a:rPr lang="en-US" b="1" dirty="0"/>
              <a:t>Use cases:  </a:t>
            </a:r>
            <a:r>
              <a:rPr lang="en-US" dirty="0"/>
              <a:t>Abstractions that describe a class of scenarios.</a:t>
            </a:r>
          </a:p>
        </p:txBody>
      </p:sp>
    </p:spTree>
    <p:extLst>
      <p:ext uri="{BB962C8B-B14F-4D97-AF65-F5344CB8AC3E}">
        <p14:creationId xmlns:p14="http://schemas.microsoft.com/office/powerpoint/2010/main" val="3199231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AC589-9EBC-45F3-A2F5-8CF19145B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Elicitation: Difficulties and Challenges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D1CBD2-EBD9-4C01-BC2B-AB3E1F4DB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937" y="1804823"/>
            <a:ext cx="9871842" cy="38812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Communicate accurately about the domain and the system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People with different backgrounds must collaborate to bridge the gap between end users and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Client and end users have application domain knowledge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Developers have solution domain knowledge</a:t>
            </a:r>
          </a:p>
          <a:p>
            <a:pPr>
              <a:lnSpc>
                <a:spcPct val="100000"/>
              </a:lnSpc>
            </a:pPr>
            <a:r>
              <a:rPr lang="en-US" dirty="0"/>
              <a:t>Identify an appropriate system (Defining the system boundary)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Provide an unambiguous specification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Leave out unintended features</a:t>
            </a:r>
          </a:p>
        </p:txBody>
      </p:sp>
    </p:spTree>
    <p:extLst>
      <p:ext uri="{BB962C8B-B14F-4D97-AF65-F5344CB8AC3E}">
        <p14:creationId xmlns:p14="http://schemas.microsoft.com/office/powerpoint/2010/main" val="112704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B2BB1-464E-4B1A-8136-A2F271D22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A70007-EB79-4AC6-8A28-2D44B76EB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ow to align technical details with business requirements - SD Times">
            <a:extLst>
              <a:ext uri="{FF2B5EF4-FFF2-40B4-BE49-F238E27FC236}">
                <a16:creationId xmlns:a16="http://schemas.microsoft.com/office/drawing/2014/main" id="{EBC723F9-988A-4DF7-BC7B-A7981CD61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089" y="0"/>
            <a:ext cx="120110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16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AC589-9EBC-45F3-A2F5-8CF19145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817" y="121170"/>
            <a:ext cx="11238186" cy="1325563"/>
          </a:xfrm>
        </p:spPr>
        <p:txBody>
          <a:bodyPr/>
          <a:lstStyle/>
          <a:p>
            <a:r>
              <a:rPr lang="en-US" dirty="0"/>
              <a:t>Example of an Unintended Feature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00C2B6B-10E5-4C8E-99CF-65908EBA22D1}"/>
              </a:ext>
            </a:extLst>
          </p:cNvPr>
          <p:cNvSpPr txBox="1">
            <a:spLocks noChangeArrowheads="1"/>
          </p:cNvSpPr>
          <p:nvPr/>
        </p:nvSpPr>
        <p:spPr>
          <a:xfrm>
            <a:off x="647700" y="1143000"/>
            <a:ext cx="10566838" cy="660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Times" panose="02020603050405020304" pitchFamily="18" charset="0"/>
              <a:buNone/>
            </a:pPr>
            <a:r>
              <a:rPr lang="en-US" altLang="en-US" b="1">
                <a:ea typeface="ＭＳ Ｐゴシック" panose="020B0600070205080204" pitchFamily="34" charset="-128"/>
              </a:rPr>
              <a:t>From the News: London underground train leaves station without driver!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marL="0" indent="0">
              <a:lnSpc>
                <a:spcPct val="80000"/>
              </a:lnSpc>
              <a:buFont typeface="Times" panose="02020603050405020304" pitchFamily="18" charset="0"/>
              <a:buNone/>
            </a:pPr>
            <a:endParaRPr lang="en-US" altLang="en-US" sz="2000">
              <a:ea typeface="ＭＳ Ｐゴシック" panose="020B0600070205080204" pitchFamily="34" charset="-128"/>
            </a:endParaRPr>
          </a:p>
          <a:p>
            <a:pPr marL="0" indent="0">
              <a:lnSpc>
                <a:spcPct val="80000"/>
              </a:lnSpc>
              <a:buFont typeface="Times" panose="02020603050405020304" pitchFamily="18" charset="0"/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03D4430-CACB-4343-8029-84AF42DE4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00" y="3148629"/>
            <a:ext cx="10970432" cy="131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9pPr>
          </a:lstStyle>
          <a:p>
            <a:pPr lvl="1">
              <a:lnSpc>
                <a:spcPct val="110000"/>
              </a:lnSpc>
              <a:buFontTx/>
              <a:buChar char="•"/>
            </a:pPr>
            <a:r>
              <a:rPr lang="en-US" altLang="en-US" dirty="0">
                <a:latin typeface="Verdana" panose="020B0604030504040204" pitchFamily="34" charset="0"/>
              </a:rPr>
              <a:t>He left the driver door open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altLang="en-US" dirty="0">
                <a:latin typeface="Verdana" panose="020B0604030504040204" pitchFamily="34" charset="0"/>
              </a:rPr>
              <a:t>He relied on the specification that said the train does not move if at least one door is open 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3859ED9-49F8-448C-A946-27358573C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8" y="2631281"/>
            <a:ext cx="10566838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Char char="•"/>
            </a:pPr>
            <a:r>
              <a:rPr lang="en-US" altLang="en-US" dirty="0">
                <a:latin typeface="Verdana" panose="020B0604030504040204" pitchFamily="34" charset="0"/>
              </a:rPr>
              <a:t> The driver left his train to close the passenger door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E184A682-BD4B-4D9A-8238-8187FFD40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571" y="4496402"/>
            <a:ext cx="10970432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 When he shut the passenger door,   the train left the station without him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The driver door was not treated as a door in the source code!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7C684753-4AF9-41FF-B5D4-48FA32182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488" y="1709573"/>
            <a:ext cx="1056683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Verdana" panose="020B0604030504040204" pitchFamily="34" charset="0"/>
              </a:rPr>
              <a:t>What happened?</a:t>
            </a:r>
          </a:p>
          <a:p>
            <a:pPr>
              <a:buFontTx/>
              <a:buChar char="•"/>
            </a:pPr>
            <a:r>
              <a:rPr lang="en-US" altLang="en-US" dirty="0">
                <a:latin typeface="Verdana" panose="020B0604030504040204" pitchFamily="34" charset="0"/>
              </a:rPr>
              <a:t> A passenger door was stuck and did not close</a:t>
            </a:r>
          </a:p>
        </p:txBody>
      </p:sp>
    </p:spTree>
    <p:extLst>
      <p:ext uri="{BB962C8B-B14F-4D97-AF65-F5344CB8AC3E}">
        <p14:creationId xmlns:p14="http://schemas.microsoft.com/office/powerpoint/2010/main" val="158845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bldLvl="2" autoUpdateAnimBg="0"/>
      <p:bldP spid="12" grpId="0" build="p" autoUpdateAnimBg="0"/>
      <p:bldP spid="13" grpId="0" build="p" autoUpdateAnimBg="0"/>
      <p:bldP spid="14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3489124-ECAB-4F96-8D29-BAB73E79BC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86EAB7-6F2E-413C-82D4-7097736C4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How to report a Requirement?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73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36D034F-7276-4138-99CA-4F05AAF488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6379" y="1244099"/>
            <a:ext cx="5284266" cy="417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514564-4FF6-4455-8EFD-F52DC546A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845" y="365125"/>
            <a:ext cx="10515600" cy="1325563"/>
          </a:xfrm>
        </p:spPr>
        <p:txBody>
          <a:bodyPr/>
          <a:lstStyle/>
          <a:p>
            <a:r>
              <a:rPr lang="en-US" dirty="0"/>
              <a:t>User Story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B53C9D-F728-4246-85AC-C49AAE70F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044" y="279048"/>
            <a:ext cx="5856111" cy="533153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3200" dirty="0"/>
              <a:t>Represents and specifies the requirement or functionality of the application from the </a:t>
            </a:r>
            <a:r>
              <a:rPr lang="en-US" sz="3200" b="1" dirty="0"/>
              <a:t>perspective of the user or customer</a:t>
            </a:r>
            <a:r>
              <a:rPr lang="en-US" sz="3200" dirty="0"/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3200" dirty="0"/>
              <a:t>It constitutes a </a:t>
            </a:r>
            <a:r>
              <a:rPr lang="en-US" sz="3200" b="1" dirty="0"/>
              <a:t>promise of future conversation</a:t>
            </a:r>
            <a:r>
              <a:rPr lang="en-US" sz="3200" dirty="0"/>
              <a:t> between the client and the developer.</a:t>
            </a:r>
          </a:p>
          <a:p>
            <a:pPr algn="just">
              <a:lnSpc>
                <a:spcPct val="100000"/>
              </a:lnSpc>
            </a:pPr>
            <a:r>
              <a:rPr lang="en-US" sz="3200" dirty="0"/>
              <a:t>So, it is </a:t>
            </a:r>
            <a:r>
              <a:rPr lang="en-US" sz="3200" b="1" dirty="0"/>
              <a:t>not necessary to detail it too much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49055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79838C52-809E-4EE6-9466-EEEF43FAA550}"/>
              </a:ext>
            </a:extLst>
          </p:cNvPr>
          <p:cNvGrpSpPr/>
          <p:nvPr/>
        </p:nvGrpSpPr>
        <p:grpSpPr>
          <a:xfrm>
            <a:off x="474134" y="353496"/>
            <a:ext cx="11124961" cy="2628713"/>
            <a:chOff x="474134" y="353496"/>
            <a:chExt cx="11124961" cy="2628713"/>
          </a:xfrm>
        </p:grpSpPr>
        <p:pic>
          <p:nvPicPr>
            <p:cNvPr id="1026" name="Picture 2" descr="Target Informações - Distribuidor Autorizado Serasa Experian - Home |  Facebook">
              <a:extLst>
                <a:ext uri="{FF2B5EF4-FFF2-40B4-BE49-F238E27FC236}">
                  <a16:creationId xmlns:a16="http://schemas.microsoft.com/office/drawing/2014/main" id="{D63A7038-8DFA-4A45-9B9E-156C719429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2661" y="1738491"/>
              <a:ext cx="1243718" cy="1243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3112416-22BC-421C-AD23-153527554E3C}"/>
                </a:ext>
              </a:extLst>
            </p:cNvPr>
            <p:cNvSpPr txBox="1"/>
            <p:nvPr/>
          </p:nvSpPr>
          <p:spPr>
            <a:xfrm>
              <a:off x="474134" y="353496"/>
              <a:ext cx="54073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</a:rPr>
                <a:t>You do not need Agile methods if you know what to build, who build it for, and how to build it. </a:t>
              </a:r>
            </a:p>
          </p:txBody>
        </p:sp>
        <p:cxnSp>
          <p:nvCxnSpPr>
            <p:cNvPr id="6" name="Conector de Seta Reta 5">
              <a:extLst>
                <a:ext uri="{FF2B5EF4-FFF2-40B4-BE49-F238E27FC236}">
                  <a16:creationId xmlns:a16="http://schemas.microsoft.com/office/drawing/2014/main" id="{80E15048-8882-4AF3-A458-342ED6F98CE8}"/>
                </a:ext>
              </a:extLst>
            </p:cNvPr>
            <p:cNvCxnSpPr>
              <a:cxnSpLocks/>
            </p:cNvCxnSpPr>
            <p:nvPr/>
          </p:nvCxnSpPr>
          <p:spPr>
            <a:xfrm>
              <a:off x="1851378" y="2360350"/>
              <a:ext cx="7123289" cy="216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D5EFE19-A5A9-41A9-8F8C-E914568D2849}"/>
                </a:ext>
              </a:extLst>
            </p:cNvPr>
            <p:cNvSpPr txBox="1"/>
            <p:nvPr/>
          </p:nvSpPr>
          <p:spPr>
            <a:xfrm>
              <a:off x="10106379" y="2129517"/>
              <a:ext cx="1492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Initial Plan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468C7DE-630E-4B70-A676-E9667F280027}"/>
              </a:ext>
            </a:extLst>
          </p:cNvPr>
          <p:cNvGrpSpPr/>
          <p:nvPr/>
        </p:nvGrpSpPr>
        <p:grpSpPr>
          <a:xfrm>
            <a:off x="1919111" y="2359378"/>
            <a:ext cx="9638652" cy="2152281"/>
            <a:chOff x="1919111" y="2359378"/>
            <a:chExt cx="9638652" cy="2152281"/>
          </a:xfrm>
        </p:grpSpPr>
        <p:pic>
          <p:nvPicPr>
            <p:cNvPr id="10" name="Picture 2" descr="Target Informações - Distribuidor Autorizado Serasa Experian - Home |  Facebook">
              <a:extLst>
                <a:ext uri="{FF2B5EF4-FFF2-40B4-BE49-F238E27FC236}">
                  <a16:creationId xmlns:a16="http://schemas.microsoft.com/office/drawing/2014/main" id="{6A1F4C3D-1B67-4952-9E93-EB9821DDB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2661" y="3267941"/>
              <a:ext cx="1243718" cy="1243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E5E995A9-7E37-4B72-A054-20E02F2B918D}"/>
                </a:ext>
              </a:extLst>
            </p:cNvPr>
            <p:cNvSpPr/>
            <p:nvPr/>
          </p:nvSpPr>
          <p:spPr>
            <a:xfrm>
              <a:off x="1919111" y="2359378"/>
              <a:ext cx="7010400" cy="2116667"/>
            </a:xfrm>
            <a:custGeom>
              <a:avLst/>
              <a:gdLst>
                <a:gd name="connsiteX0" fmla="*/ 0 w 7010400"/>
                <a:gd name="connsiteY0" fmla="*/ 0 h 2116667"/>
                <a:gd name="connsiteX1" fmla="*/ 1478845 w 7010400"/>
                <a:gd name="connsiteY1" fmla="*/ 655465 h 2116667"/>
                <a:gd name="connsiteX2" fmla="*/ 2743200 w 7010400"/>
                <a:gd name="connsiteY2" fmla="*/ 294484 h 2116667"/>
                <a:gd name="connsiteX3" fmla="*/ 3127022 w 7010400"/>
                <a:gd name="connsiteY3" fmla="*/ 645965 h 2116667"/>
                <a:gd name="connsiteX4" fmla="*/ 3341511 w 7010400"/>
                <a:gd name="connsiteY4" fmla="*/ 1130440 h 2116667"/>
                <a:gd name="connsiteX5" fmla="*/ 3917245 w 7010400"/>
                <a:gd name="connsiteY5" fmla="*/ 655465 h 2116667"/>
                <a:gd name="connsiteX6" fmla="*/ 4075289 w 7010400"/>
                <a:gd name="connsiteY6" fmla="*/ 2108889 h 2116667"/>
                <a:gd name="connsiteX7" fmla="*/ 4910667 w 7010400"/>
                <a:gd name="connsiteY7" fmla="*/ 1253933 h 2116667"/>
                <a:gd name="connsiteX8" fmla="*/ 5080000 w 7010400"/>
                <a:gd name="connsiteY8" fmla="*/ 1728909 h 2116667"/>
                <a:gd name="connsiteX9" fmla="*/ 5870222 w 7010400"/>
                <a:gd name="connsiteY9" fmla="*/ 1158938 h 2116667"/>
                <a:gd name="connsiteX10" fmla="*/ 6321778 w 7010400"/>
                <a:gd name="connsiteY10" fmla="*/ 1586416 h 2116667"/>
                <a:gd name="connsiteX11" fmla="*/ 7010400 w 7010400"/>
                <a:gd name="connsiteY11" fmla="*/ 1481921 h 211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0400" h="2116667" extrusionOk="0">
                  <a:moveTo>
                    <a:pt x="0" y="0"/>
                  </a:moveTo>
                  <a:cubicBezTo>
                    <a:pt x="536980" y="351841"/>
                    <a:pt x="1004132" y="596531"/>
                    <a:pt x="1478845" y="655465"/>
                  </a:cubicBezTo>
                  <a:cubicBezTo>
                    <a:pt x="1891563" y="734326"/>
                    <a:pt x="2456363" y="282681"/>
                    <a:pt x="2743200" y="294484"/>
                  </a:cubicBezTo>
                  <a:cubicBezTo>
                    <a:pt x="3013651" y="276423"/>
                    <a:pt x="2984880" y="504501"/>
                    <a:pt x="3127022" y="645965"/>
                  </a:cubicBezTo>
                  <a:cubicBezTo>
                    <a:pt x="3221077" y="759352"/>
                    <a:pt x="3212291" y="1123908"/>
                    <a:pt x="3341511" y="1130440"/>
                  </a:cubicBezTo>
                  <a:cubicBezTo>
                    <a:pt x="3469393" y="1090135"/>
                    <a:pt x="3803912" y="475294"/>
                    <a:pt x="3917245" y="655465"/>
                  </a:cubicBezTo>
                  <a:cubicBezTo>
                    <a:pt x="4023225" y="787075"/>
                    <a:pt x="3873292" y="1980795"/>
                    <a:pt x="4075289" y="2108889"/>
                  </a:cubicBezTo>
                  <a:cubicBezTo>
                    <a:pt x="4210626" y="2201446"/>
                    <a:pt x="4744332" y="1328849"/>
                    <a:pt x="4910667" y="1253933"/>
                  </a:cubicBezTo>
                  <a:cubicBezTo>
                    <a:pt x="5115128" y="1186202"/>
                    <a:pt x="4904852" y="1748143"/>
                    <a:pt x="5080000" y="1728909"/>
                  </a:cubicBezTo>
                  <a:cubicBezTo>
                    <a:pt x="5228027" y="1738027"/>
                    <a:pt x="5627828" y="1185279"/>
                    <a:pt x="5870222" y="1158938"/>
                  </a:cubicBezTo>
                  <a:cubicBezTo>
                    <a:pt x="6082225" y="1133582"/>
                    <a:pt x="6133725" y="1528603"/>
                    <a:pt x="6321778" y="1586416"/>
                  </a:cubicBezTo>
                  <a:cubicBezTo>
                    <a:pt x="6515316" y="1633807"/>
                    <a:pt x="6763604" y="1608386"/>
                    <a:pt x="7010400" y="1481921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prstDash val="sysDot"/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4013853828">
                    <a:custGeom>
                      <a:avLst/>
                      <a:gdLst>
                        <a:gd name="connsiteX0" fmla="*/ 0 w 7010400"/>
                        <a:gd name="connsiteY0" fmla="*/ 0 h 2515376"/>
                        <a:gd name="connsiteX1" fmla="*/ 1478845 w 7010400"/>
                        <a:gd name="connsiteY1" fmla="*/ 778933 h 2515376"/>
                        <a:gd name="connsiteX2" fmla="*/ 2743200 w 7010400"/>
                        <a:gd name="connsiteY2" fmla="*/ 349955 h 2515376"/>
                        <a:gd name="connsiteX3" fmla="*/ 3127022 w 7010400"/>
                        <a:gd name="connsiteY3" fmla="*/ 767644 h 2515376"/>
                        <a:gd name="connsiteX4" fmla="*/ 3341511 w 7010400"/>
                        <a:gd name="connsiteY4" fmla="*/ 1343378 h 2515376"/>
                        <a:gd name="connsiteX5" fmla="*/ 3917245 w 7010400"/>
                        <a:gd name="connsiteY5" fmla="*/ 778933 h 2515376"/>
                        <a:gd name="connsiteX6" fmla="*/ 4075289 w 7010400"/>
                        <a:gd name="connsiteY6" fmla="*/ 2506133 h 2515376"/>
                        <a:gd name="connsiteX7" fmla="*/ 4910667 w 7010400"/>
                        <a:gd name="connsiteY7" fmla="*/ 1490133 h 2515376"/>
                        <a:gd name="connsiteX8" fmla="*/ 5080000 w 7010400"/>
                        <a:gd name="connsiteY8" fmla="*/ 2054578 h 2515376"/>
                        <a:gd name="connsiteX9" fmla="*/ 5870222 w 7010400"/>
                        <a:gd name="connsiteY9" fmla="*/ 1377244 h 2515376"/>
                        <a:gd name="connsiteX10" fmla="*/ 6321778 w 7010400"/>
                        <a:gd name="connsiteY10" fmla="*/ 1885244 h 2515376"/>
                        <a:gd name="connsiteX11" fmla="*/ 7010400 w 7010400"/>
                        <a:gd name="connsiteY11" fmla="*/ 1761066 h 25153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7010400" h="2515376">
                          <a:moveTo>
                            <a:pt x="0" y="0"/>
                          </a:moveTo>
                          <a:cubicBezTo>
                            <a:pt x="510822" y="360303"/>
                            <a:pt x="1021645" y="720607"/>
                            <a:pt x="1478845" y="778933"/>
                          </a:cubicBezTo>
                          <a:cubicBezTo>
                            <a:pt x="1936045" y="837259"/>
                            <a:pt x="2468504" y="351836"/>
                            <a:pt x="2743200" y="349955"/>
                          </a:cubicBezTo>
                          <a:cubicBezTo>
                            <a:pt x="3017896" y="348074"/>
                            <a:pt x="3027304" y="602074"/>
                            <a:pt x="3127022" y="767644"/>
                          </a:cubicBezTo>
                          <a:cubicBezTo>
                            <a:pt x="3226740" y="933214"/>
                            <a:pt x="3209807" y="1341497"/>
                            <a:pt x="3341511" y="1343378"/>
                          </a:cubicBezTo>
                          <a:cubicBezTo>
                            <a:pt x="3473215" y="1345259"/>
                            <a:pt x="3794949" y="585141"/>
                            <a:pt x="3917245" y="778933"/>
                          </a:cubicBezTo>
                          <a:cubicBezTo>
                            <a:pt x="4039541" y="972725"/>
                            <a:pt x="3909719" y="2387600"/>
                            <a:pt x="4075289" y="2506133"/>
                          </a:cubicBezTo>
                          <a:cubicBezTo>
                            <a:pt x="4240859" y="2624666"/>
                            <a:pt x="4743215" y="1565392"/>
                            <a:pt x="4910667" y="1490133"/>
                          </a:cubicBezTo>
                          <a:cubicBezTo>
                            <a:pt x="5078119" y="1414874"/>
                            <a:pt x="4920074" y="2073393"/>
                            <a:pt x="5080000" y="2054578"/>
                          </a:cubicBezTo>
                          <a:cubicBezTo>
                            <a:pt x="5239926" y="2035763"/>
                            <a:pt x="5663259" y="1405466"/>
                            <a:pt x="5870222" y="1377244"/>
                          </a:cubicBezTo>
                          <a:cubicBezTo>
                            <a:pt x="6077185" y="1349022"/>
                            <a:pt x="6131748" y="1821274"/>
                            <a:pt x="6321778" y="1885244"/>
                          </a:cubicBezTo>
                          <a:cubicBezTo>
                            <a:pt x="6511808" y="1949214"/>
                            <a:pt x="6761104" y="1855140"/>
                            <a:pt x="7010400" y="1761066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chemeClr val="accent6">
                      <a:lumMod val="50000"/>
                    </a:schemeClr>
                  </a:solidFill>
                </a:ln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3F2ACAC0-E555-4C44-B83D-AF94C801C9E2}"/>
                </a:ext>
              </a:extLst>
            </p:cNvPr>
            <p:cNvSpPr txBox="1"/>
            <p:nvPr/>
          </p:nvSpPr>
          <p:spPr>
            <a:xfrm>
              <a:off x="9987846" y="3478967"/>
              <a:ext cx="15699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Better Plan</a:t>
              </a:r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B33B386-889B-4351-BE7F-B21EDB21649E}"/>
              </a:ext>
            </a:extLst>
          </p:cNvPr>
          <p:cNvSpPr txBox="1"/>
          <p:nvPr/>
        </p:nvSpPr>
        <p:spPr>
          <a:xfrm>
            <a:off x="474134" y="3345011"/>
            <a:ext cx="4165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Use agile when you have uncertainty…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D38EE28-F7C0-4531-BE15-BB60A542E4FF}"/>
              </a:ext>
            </a:extLst>
          </p:cNvPr>
          <p:cNvSpPr txBox="1"/>
          <p:nvPr/>
        </p:nvSpPr>
        <p:spPr>
          <a:xfrm>
            <a:off x="2585597" y="4404434"/>
            <a:ext cx="4165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What to build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How to build it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Who to build it</a:t>
            </a:r>
          </a:p>
        </p:txBody>
      </p:sp>
    </p:spTree>
    <p:extLst>
      <p:ext uri="{BB962C8B-B14F-4D97-AF65-F5344CB8AC3E}">
        <p14:creationId xmlns:p14="http://schemas.microsoft.com/office/powerpoint/2010/main" val="278056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2B98A-B716-42E8-84CB-480D3C6B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66719" cy="163300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User Stories Elaboration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CF0A5-D91E-430A-8EC7-F5DCE728A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252" y="2178755"/>
            <a:ext cx="5799667" cy="3397955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3600" dirty="0"/>
              <a:t>Analysts prepare User Stories based on the features and non-functionalities raised by the application.</a:t>
            </a:r>
          </a:p>
        </p:txBody>
      </p:sp>
      <p:pic>
        <p:nvPicPr>
          <p:cNvPr id="3074" name="Picture 2" descr="Requirements Elicitation Images, Requirements Elicitation Transparent PNG,  Free download">
            <a:extLst>
              <a:ext uri="{FF2B5EF4-FFF2-40B4-BE49-F238E27FC236}">
                <a16:creationId xmlns:a16="http://schemas.microsoft.com/office/drawing/2014/main" id="{01AD2783-1977-4106-9EB3-9807F9E01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964" y="1407870"/>
            <a:ext cx="4448881" cy="389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815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2B98A-B716-42E8-84CB-480D3C6B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11" y="270934"/>
            <a:ext cx="8813800" cy="14435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User Stories Elaboration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CF0A5-D91E-430A-8EC7-F5DCE728A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232" y="2033302"/>
            <a:ext cx="5419724" cy="3397955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3600" dirty="0"/>
              <a:t>User Stories should be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short</a:t>
            </a:r>
            <a:r>
              <a:rPr lang="en-US" sz="3600" dirty="0"/>
              <a:t>, </a:t>
            </a:r>
            <a:r>
              <a:rPr lang="en-US" sz="3600" b="1" dirty="0">
                <a:solidFill>
                  <a:srgbClr val="FF0000"/>
                </a:solidFill>
              </a:rPr>
              <a:t>simple</a:t>
            </a:r>
            <a:r>
              <a:rPr lang="en-US" sz="3600" dirty="0"/>
              <a:t>, and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clear</a:t>
            </a:r>
            <a:r>
              <a:rPr lang="en-US" sz="3600" dirty="0"/>
              <a:t>. </a:t>
            </a:r>
          </a:p>
          <a:p>
            <a:pPr algn="just">
              <a:lnSpc>
                <a:spcPct val="100000"/>
              </a:lnSpc>
            </a:pPr>
            <a:r>
              <a:rPr lang="en-US" sz="3600" dirty="0"/>
              <a:t>We should be able to </a:t>
            </a:r>
            <a:r>
              <a:rPr lang="en-US" sz="3600" b="1" dirty="0">
                <a:highlight>
                  <a:srgbClr val="FFFF00"/>
                </a:highlight>
              </a:rPr>
              <a:t>write them on a simple little card</a:t>
            </a:r>
            <a:r>
              <a:rPr lang="en-US" sz="3600" dirty="0"/>
              <a:t>.</a:t>
            </a:r>
          </a:p>
        </p:txBody>
      </p:sp>
      <p:pic>
        <p:nvPicPr>
          <p:cNvPr id="4098" name="Picture 2" descr="Nelson - Ah Ah - YouTube">
            <a:extLst>
              <a:ext uri="{FF2B5EF4-FFF2-40B4-BE49-F238E27FC236}">
                <a16:creationId xmlns:a16="http://schemas.microsoft.com/office/drawing/2014/main" id="{D94F723C-5A1D-4F0B-ADCA-D2DA4E6F9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" r="2779"/>
          <a:stretch/>
        </p:blipFill>
        <p:spPr bwMode="auto">
          <a:xfrm>
            <a:off x="944033" y="1579033"/>
            <a:ext cx="433493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61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2B98A-B716-42E8-84CB-480D3C6B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11" y="858662"/>
            <a:ext cx="4309533" cy="14435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User Stories Elaboration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54F7590-CF9B-4C5C-9145-406FF8B2F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44"/>
          <a:stretch/>
        </p:blipFill>
        <p:spPr bwMode="auto">
          <a:xfrm>
            <a:off x="4933244" y="146796"/>
            <a:ext cx="7018867" cy="274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2ED107E-46A0-4846-B92C-857019D0A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612" y="3701671"/>
            <a:ext cx="5862743" cy="133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56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3489124-ECAB-4F96-8D29-BAB73E79BC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86EAB7-6F2E-413C-82D4-7097736C4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What is a Requirement?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429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DD831-FFB4-44D8-9D43-778D9BA4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1276FA-332E-4BEB-A7AD-0DC8171799EB}"/>
              </a:ext>
            </a:extLst>
          </p:cNvPr>
          <p:cNvSpPr txBox="1"/>
          <p:nvPr/>
        </p:nvSpPr>
        <p:spPr>
          <a:xfrm>
            <a:off x="1027289" y="2474561"/>
            <a:ext cx="4684889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dirty="0"/>
              <a:t>The application authenticates with the HTTP proxy server.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EA43CF8-66DD-4F95-A007-BF09E07C4982}"/>
              </a:ext>
            </a:extLst>
          </p:cNvPr>
          <p:cNvGrpSpPr/>
          <p:nvPr/>
        </p:nvGrpSpPr>
        <p:grpSpPr>
          <a:xfrm>
            <a:off x="6479824" y="2355479"/>
            <a:ext cx="4321336" cy="1992489"/>
            <a:chOff x="2294644" y="2893896"/>
            <a:chExt cx="4321336" cy="1992489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3B5D6241-632F-4E0C-862F-14D2A68CF553}"/>
                </a:ext>
              </a:extLst>
            </p:cNvPr>
            <p:cNvSpPr txBox="1"/>
            <p:nvPr/>
          </p:nvSpPr>
          <p:spPr>
            <a:xfrm>
              <a:off x="3585150" y="4021451"/>
              <a:ext cx="30308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What is wrong??</a:t>
              </a:r>
            </a:p>
          </p:txBody>
        </p:sp>
        <p:pic>
          <p:nvPicPr>
            <p:cNvPr id="7170" name="Picture 2" descr="Crazy question stock illustration. Illustration of character - 102977004">
              <a:extLst>
                <a:ext uri="{FF2B5EF4-FFF2-40B4-BE49-F238E27FC236}">
                  <a16:creationId xmlns:a16="http://schemas.microsoft.com/office/drawing/2014/main" id="{10CE33E5-5244-4960-8462-C52BE91AB5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4644" y="2893896"/>
              <a:ext cx="1290506" cy="1992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945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DD831-FFB4-44D8-9D43-778D9BA4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1276FA-332E-4BEB-A7AD-0DC8171799EB}"/>
              </a:ext>
            </a:extLst>
          </p:cNvPr>
          <p:cNvSpPr txBox="1"/>
          <p:nvPr/>
        </p:nvSpPr>
        <p:spPr>
          <a:xfrm>
            <a:off x="4652774" y="1980631"/>
            <a:ext cx="5483578" cy="25545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3200" dirty="0"/>
              <a:t>As a </a:t>
            </a:r>
            <a:r>
              <a:rPr lang="en-US" sz="3200" b="1" dirty="0"/>
              <a:t>sysadmin</a:t>
            </a:r>
            <a:r>
              <a:rPr lang="en-US" sz="3200" dirty="0"/>
              <a:t>, I want to make the </a:t>
            </a:r>
            <a:r>
              <a:rPr lang="en-US" sz="3200" b="1" dirty="0"/>
              <a:t>Application authenticate with the HTTP proxy server</a:t>
            </a:r>
            <a:r>
              <a:rPr lang="en-US" sz="3200" dirty="0"/>
              <a:t> to avoid </a:t>
            </a:r>
            <a:r>
              <a:rPr lang="en-US" sz="3200" b="1" dirty="0"/>
              <a:t>users being tricked by a fake website (phishing)</a:t>
            </a:r>
            <a:r>
              <a:rPr lang="en-US" sz="3200" dirty="0"/>
              <a:t>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E00D031-D036-4659-84DE-24A7156E0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14" y="2212202"/>
            <a:ext cx="2116667" cy="211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BD92C13-7E7A-4A5D-A6BE-A1E591BE9AA3}"/>
              </a:ext>
            </a:extLst>
          </p:cNvPr>
          <p:cNvGrpSpPr/>
          <p:nvPr/>
        </p:nvGrpSpPr>
        <p:grpSpPr>
          <a:xfrm>
            <a:off x="4925117" y="1219816"/>
            <a:ext cx="2460978" cy="1297605"/>
            <a:chOff x="5204178" y="1073061"/>
            <a:chExt cx="2460978" cy="1297605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1C790CEF-8031-4616-AD36-A4F20EFF9A1E}"/>
                </a:ext>
              </a:extLst>
            </p:cNvPr>
            <p:cNvSpPr/>
            <p:nvPr/>
          </p:nvSpPr>
          <p:spPr>
            <a:xfrm>
              <a:off x="5746044" y="1952977"/>
              <a:ext cx="1919112" cy="4176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094AF5D-D297-42E1-AF45-D17E581DD24B}"/>
                </a:ext>
              </a:extLst>
            </p:cNvPr>
            <p:cNvSpPr txBox="1"/>
            <p:nvPr/>
          </p:nvSpPr>
          <p:spPr>
            <a:xfrm>
              <a:off x="5204178" y="1073061"/>
              <a:ext cx="14782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WHO???</a:t>
              </a: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5DDC1FE2-7596-42BE-8E32-CBF662A913BB}"/>
                </a:ext>
              </a:extLst>
            </p:cNvPr>
            <p:cNvCxnSpPr>
              <a:cxnSpLocks/>
              <a:stCxn id="3" idx="0"/>
              <a:endCxn id="4" idx="2"/>
            </p:cNvCxnSpPr>
            <p:nvPr/>
          </p:nvCxnSpPr>
          <p:spPr>
            <a:xfrm flipH="1" flipV="1">
              <a:off x="5943323" y="1596281"/>
              <a:ext cx="762277" cy="35669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DA3D47D3-7E42-4587-B924-5216FD16BB2D}"/>
              </a:ext>
            </a:extLst>
          </p:cNvPr>
          <p:cNvGrpSpPr/>
          <p:nvPr/>
        </p:nvGrpSpPr>
        <p:grpSpPr>
          <a:xfrm>
            <a:off x="4681574" y="2578941"/>
            <a:ext cx="7472328" cy="886747"/>
            <a:chOff x="2165222" y="2968976"/>
            <a:chExt cx="7472328" cy="886747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1BBCAF7B-16A9-45B0-B6B1-73CBACFA009A}"/>
                </a:ext>
              </a:extLst>
            </p:cNvPr>
            <p:cNvSpPr/>
            <p:nvPr/>
          </p:nvSpPr>
          <p:spPr>
            <a:xfrm>
              <a:off x="2165222" y="2968976"/>
              <a:ext cx="5454778" cy="886747"/>
            </a:xfrm>
            <a:prstGeom prst="rect">
              <a:avLst/>
            </a:prstGeom>
            <a:noFill/>
            <a:ln w="38100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B229C7F-0952-4240-9C68-847D67AECE64}"/>
                </a:ext>
              </a:extLst>
            </p:cNvPr>
            <p:cNvSpPr txBox="1"/>
            <p:nvPr/>
          </p:nvSpPr>
          <p:spPr>
            <a:xfrm>
              <a:off x="8033457" y="3107833"/>
              <a:ext cx="16040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F0"/>
                  </a:solidFill>
                </a:rPr>
                <a:t>WHAT???</a:t>
              </a:r>
            </a:p>
          </p:txBody>
        </p: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4B76405D-EF8E-4C32-8CC5-4744A16E9BAE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 flipV="1">
              <a:off x="7620000" y="3369443"/>
              <a:ext cx="413457" cy="4290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247D125E-08ED-47C0-9F78-08B28A2578A0}"/>
              </a:ext>
            </a:extLst>
          </p:cNvPr>
          <p:cNvGrpSpPr/>
          <p:nvPr/>
        </p:nvGrpSpPr>
        <p:grpSpPr>
          <a:xfrm>
            <a:off x="4567110" y="3575755"/>
            <a:ext cx="5483162" cy="2012450"/>
            <a:chOff x="6840347" y="-29548"/>
            <a:chExt cx="5483162" cy="201245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A4205DCC-A443-4349-AE73-9DEEC015BC21}"/>
                </a:ext>
              </a:extLst>
            </p:cNvPr>
            <p:cNvSpPr/>
            <p:nvPr/>
          </p:nvSpPr>
          <p:spPr>
            <a:xfrm>
              <a:off x="6977943" y="-29548"/>
              <a:ext cx="5345566" cy="888710"/>
            </a:xfrm>
            <a:prstGeom prst="rect">
              <a:avLst/>
            </a:prstGeom>
            <a:noFill/>
            <a:ln w="3810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CF166227-AB97-4C0F-A185-CE129A727B47}"/>
                </a:ext>
              </a:extLst>
            </p:cNvPr>
            <p:cNvSpPr txBox="1"/>
            <p:nvPr/>
          </p:nvSpPr>
          <p:spPr>
            <a:xfrm>
              <a:off x="6840347" y="1459682"/>
              <a:ext cx="14782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</a:rPr>
                <a:t>WHY???</a:t>
              </a:r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FA98487B-3ED5-4781-81EA-8633C8ED0EF4}"/>
                </a:ext>
              </a:extLst>
            </p:cNvPr>
            <p:cNvCxnSpPr>
              <a:cxnSpLocks/>
              <a:stCxn id="29" idx="2"/>
              <a:endCxn id="30" idx="3"/>
            </p:cNvCxnSpPr>
            <p:nvPr/>
          </p:nvCxnSpPr>
          <p:spPr>
            <a:xfrm flipH="1">
              <a:off x="8318637" y="859162"/>
              <a:ext cx="1332089" cy="86213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88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DD831-FFB4-44D8-9D43-778D9BA47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7" y="462642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Exercise 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1276FA-332E-4BEB-A7AD-0DC8171799EB}"/>
              </a:ext>
            </a:extLst>
          </p:cNvPr>
          <p:cNvSpPr txBox="1"/>
          <p:nvPr/>
        </p:nvSpPr>
        <p:spPr>
          <a:xfrm>
            <a:off x="776863" y="2010873"/>
            <a:ext cx="5576712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3600" dirty="0"/>
              <a:t>The system prevents users from running multiple instances of the application simultaneously.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5D6241-632F-4E0C-862F-14D2A68CF553}"/>
              </a:ext>
            </a:extLst>
          </p:cNvPr>
          <p:cNvSpPr txBox="1"/>
          <p:nvPr/>
        </p:nvSpPr>
        <p:spPr>
          <a:xfrm>
            <a:off x="6873317" y="4224439"/>
            <a:ext cx="4889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Transform it in a User Story!</a:t>
            </a:r>
          </a:p>
        </p:txBody>
      </p:sp>
      <p:pic>
        <p:nvPicPr>
          <p:cNvPr id="9218" name="Picture 2" descr="O trabalhador braçal emocional segura o martelo com as duas mãos, pronto  para o trabalho, usa um capacete de proteção amarelo, roupa de trabalho  casual, grita emocionalmente | Foto Grátis">
            <a:extLst>
              <a:ext uri="{FF2B5EF4-FFF2-40B4-BE49-F238E27FC236}">
                <a16:creationId xmlns:a16="http://schemas.microsoft.com/office/drawing/2014/main" id="{20AF44ED-D320-44D1-BB49-C46A9334D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74"/>
          <a:stretch/>
        </p:blipFill>
        <p:spPr bwMode="auto">
          <a:xfrm>
            <a:off x="7652250" y="682823"/>
            <a:ext cx="3054807" cy="354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10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DD831-FFB4-44D8-9D43-778D9BA47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44" y="206314"/>
            <a:ext cx="10515600" cy="1325563"/>
          </a:xfrm>
        </p:spPr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1276FA-332E-4BEB-A7AD-0DC8171799EB}"/>
              </a:ext>
            </a:extLst>
          </p:cNvPr>
          <p:cNvSpPr txBox="1"/>
          <p:nvPr/>
        </p:nvSpPr>
        <p:spPr>
          <a:xfrm>
            <a:off x="4382558" y="1375877"/>
            <a:ext cx="5483578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3200" dirty="0"/>
              <a:t>As an </a:t>
            </a:r>
            <a:r>
              <a:rPr lang="en-US" sz="3200" b="1" dirty="0"/>
              <a:t>admin</a:t>
            </a:r>
            <a:r>
              <a:rPr lang="en-US" sz="3200" dirty="0"/>
              <a:t>, I want to </a:t>
            </a:r>
            <a:r>
              <a:rPr lang="en-US" sz="3200" b="1" dirty="0"/>
              <a:t>prevents the user from running multiple instances of the application simultaneously</a:t>
            </a:r>
            <a:r>
              <a:rPr lang="en-US" sz="3200" dirty="0"/>
              <a:t>, aiming the system </a:t>
            </a:r>
            <a:r>
              <a:rPr lang="en-US" sz="3200" b="1" dirty="0"/>
              <a:t>does not consume unnecessary resources</a:t>
            </a:r>
            <a:r>
              <a:rPr lang="en-US" sz="3200" dirty="0"/>
              <a:t>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E00D031-D036-4659-84DE-24A7156E0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14" y="2212202"/>
            <a:ext cx="2116667" cy="211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BD92C13-7E7A-4A5D-A6BE-A1E591BE9AA3}"/>
              </a:ext>
            </a:extLst>
          </p:cNvPr>
          <p:cNvGrpSpPr/>
          <p:nvPr/>
        </p:nvGrpSpPr>
        <p:grpSpPr>
          <a:xfrm>
            <a:off x="4439995" y="602097"/>
            <a:ext cx="2166057" cy="1297605"/>
            <a:chOff x="5204178" y="1073061"/>
            <a:chExt cx="2166057" cy="1297605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1C790CEF-8031-4616-AD36-A4F20EFF9A1E}"/>
                </a:ext>
              </a:extLst>
            </p:cNvPr>
            <p:cNvSpPr/>
            <p:nvPr/>
          </p:nvSpPr>
          <p:spPr>
            <a:xfrm>
              <a:off x="6236759" y="1952977"/>
              <a:ext cx="1133476" cy="4176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094AF5D-D297-42E1-AF45-D17E581DD24B}"/>
                </a:ext>
              </a:extLst>
            </p:cNvPr>
            <p:cNvSpPr txBox="1"/>
            <p:nvPr/>
          </p:nvSpPr>
          <p:spPr>
            <a:xfrm>
              <a:off x="5204178" y="1073061"/>
              <a:ext cx="14782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WHO???</a:t>
              </a: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5DDC1FE2-7596-42BE-8E32-CBF662A913BB}"/>
                </a:ext>
              </a:extLst>
            </p:cNvPr>
            <p:cNvCxnSpPr>
              <a:cxnSpLocks/>
              <a:stCxn id="3" idx="0"/>
              <a:endCxn id="4" idx="2"/>
            </p:cNvCxnSpPr>
            <p:nvPr/>
          </p:nvCxnSpPr>
          <p:spPr>
            <a:xfrm flipH="1" flipV="1">
              <a:off x="5943323" y="1596281"/>
              <a:ext cx="860174" cy="35669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DA3D47D3-7E42-4587-B924-5216FD16BB2D}"/>
              </a:ext>
            </a:extLst>
          </p:cNvPr>
          <p:cNvGrpSpPr/>
          <p:nvPr/>
        </p:nvGrpSpPr>
        <p:grpSpPr>
          <a:xfrm>
            <a:off x="4382558" y="2024085"/>
            <a:ext cx="7525401" cy="1366815"/>
            <a:chOff x="2165222" y="2968976"/>
            <a:chExt cx="7525401" cy="1366815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1BBCAF7B-16A9-45B0-B6B1-73CBACFA009A}"/>
                </a:ext>
              </a:extLst>
            </p:cNvPr>
            <p:cNvSpPr/>
            <p:nvPr/>
          </p:nvSpPr>
          <p:spPr>
            <a:xfrm>
              <a:off x="2165222" y="2968976"/>
              <a:ext cx="5454778" cy="1366815"/>
            </a:xfrm>
            <a:prstGeom prst="rect">
              <a:avLst/>
            </a:prstGeom>
            <a:noFill/>
            <a:ln w="38100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B229C7F-0952-4240-9C68-847D67AECE64}"/>
                </a:ext>
              </a:extLst>
            </p:cNvPr>
            <p:cNvSpPr txBox="1"/>
            <p:nvPr/>
          </p:nvSpPr>
          <p:spPr>
            <a:xfrm>
              <a:off x="8086530" y="3631053"/>
              <a:ext cx="16040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F0"/>
                  </a:solidFill>
                </a:rPr>
                <a:t>WHAT???</a:t>
              </a:r>
            </a:p>
          </p:txBody>
        </p: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4B76405D-EF8E-4C32-8CC5-4744A16E9BAE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7620000" y="3652384"/>
              <a:ext cx="466530" cy="240279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247D125E-08ED-47C0-9F78-08B28A2578A0}"/>
              </a:ext>
            </a:extLst>
          </p:cNvPr>
          <p:cNvGrpSpPr/>
          <p:nvPr/>
        </p:nvGrpSpPr>
        <p:grpSpPr>
          <a:xfrm>
            <a:off x="4385744" y="3463540"/>
            <a:ext cx="5480392" cy="1787664"/>
            <a:chOff x="6923691" y="-29548"/>
            <a:chExt cx="5480392" cy="1787664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A4205DCC-A443-4349-AE73-9DEEC015BC21}"/>
                </a:ext>
              </a:extLst>
            </p:cNvPr>
            <p:cNvSpPr/>
            <p:nvPr/>
          </p:nvSpPr>
          <p:spPr>
            <a:xfrm>
              <a:off x="6977942" y="-29548"/>
              <a:ext cx="5426141" cy="888710"/>
            </a:xfrm>
            <a:prstGeom prst="rect">
              <a:avLst/>
            </a:prstGeom>
            <a:noFill/>
            <a:ln w="3810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CF166227-AB97-4C0F-A185-CE129A727B47}"/>
                </a:ext>
              </a:extLst>
            </p:cNvPr>
            <p:cNvSpPr txBox="1"/>
            <p:nvPr/>
          </p:nvSpPr>
          <p:spPr>
            <a:xfrm>
              <a:off x="6923691" y="1234896"/>
              <a:ext cx="14782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</a:rPr>
                <a:t>WHY???</a:t>
              </a:r>
            </a:p>
          </p:txBody>
        </p: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FA98487B-3ED5-4781-81EA-8633C8ED0EF4}"/>
                </a:ext>
              </a:extLst>
            </p:cNvPr>
            <p:cNvCxnSpPr>
              <a:cxnSpLocks/>
              <a:stCxn id="29" idx="2"/>
              <a:endCxn id="30" idx="3"/>
            </p:cNvCxnSpPr>
            <p:nvPr/>
          </p:nvCxnSpPr>
          <p:spPr>
            <a:xfrm flipH="1">
              <a:off x="8401981" y="859162"/>
              <a:ext cx="1289032" cy="63734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198F00CC-C5E1-41E9-B180-67BE06B5386C}"/>
                  </a:ext>
                </a:extLst>
              </p14:cNvPr>
              <p14:cNvContentPartPr/>
              <p14:nvPr/>
            </p14:nvContentPartPr>
            <p14:xfrm>
              <a:off x="5058000" y="3235680"/>
              <a:ext cx="360" cy="36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198F00CC-C5E1-41E9-B180-67BE06B538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8640" y="32263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589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0E94C-7959-4D2C-AB03-4704D830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the requirement to a user story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169A837-DEE6-4426-A215-E14C22320087}"/>
              </a:ext>
            </a:extLst>
          </p:cNvPr>
          <p:cNvSpPr txBox="1"/>
          <p:nvPr/>
        </p:nvSpPr>
        <p:spPr>
          <a:xfrm>
            <a:off x="746234" y="2293946"/>
            <a:ext cx="11056883" cy="5027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1 The system must send a confirmation email whenever an order is placed.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BD21DDD-783E-4727-86F5-6CDA86F48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612" y="3701671"/>
            <a:ext cx="5862743" cy="133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185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0E94C-7959-4D2C-AB03-4704D830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the requirement to a user story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169A837-DEE6-4426-A215-E14C22320087}"/>
              </a:ext>
            </a:extLst>
          </p:cNvPr>
          <p:cNvSpPr txBox="1"/>
          <p:nvPr/>
        </p:nvSpPr>
        <p:spPr>
          <a:xfrm>
            <a:off x="746234" y="2293946"/>
            <a:ext cx="11056883" cy="5027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1 The system must send a confirmation email whenever an order is placed.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1B3D8CA-E7F2-4393-9C90-2F86510DA1EB}"/>
              </a:ext>
            </a:extLst>
          </p:cNvPr>
          <p:cNvSpPr txBox="1"/>
          <p:nvPr/>
        </p:nvSpPr>
        <p:spPr>
          <a:xfrm>
            <a:off x="838200" y="3429000"/>
            <a:ext cx="9477253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3200" dirty="0"/>
              <a:t>As a </a:t>
            </a:r>
            <a:r>
              <a:rPr lang="en-US" sz="3200" b="1" dirty="0">
                <a:solidFill>
                  <a:srgbClr val="FF0000"/>
                </a:solidFill>
              </a:rPr>
              <a:t>user</a:t>
            </a:r>
            <a:r>
              <a:rPr lang="en-US" sz="3200" dirty="0"/>
              <a:t>, I want that </a:t>
            </a:r>
            <a:r>
              <a:rPr lang="en-US" sz="3200" b="1" dirty="0"/>
              <a:t>system sends a confirmation email whenever an order is placed</a:t>
            </a:r>
            <a:r>
              <a:rPr lang="en-US" sz="3200" dirty="0"/>
              <a:t>, </a:t>
            </a:r>
            <a:r>
              <a:rPr lang="en-US" sz="3200" b="1" dirty="0">
                <a:solidFill>
                  <a:srgbClr val="7030A0"/>
                </a:solidFill>
              </a:rPr>
              <a:t>aiming </a:t>
            </a:r>
            <a:r>
              <a:rPr lang="en-US" sz="3200" b="1">
                <a:solidFill>
                  <a:srgbClr val="7030A0"/>
                </a:solidFill>
              </a:rPr>
              <a:t>that he </a:t>
            </a:r>
            <a:r>
              <a:rPr lang="en-US" sz="3200" b="1" dirty="0">
                <a:solidFill>
                  <a:srgbClr val="7030A0"/>
                </a:solidFill>
              </a:rPr>
              <a:t>can identify the existent transactions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0817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0E94C-7959-4D2C-AB03-4704D830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the requirement to a user story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169A837-DEE6-4426-A215-E14C22320087}"/>
              </a:ext>
            </a:extLst>
          </p:cNvPr>
          <p:cNvSpPr txBox="1"/>
          <p:nvPr/>
        </p:nvSpPr>
        <p:spPr>
          <a:xfrm>
            <a:off x="746234" y="2293946"/>
            <a:ext cx="11056883" cy="5027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2 The system must allow blog visitors to sign up for the newsletter by leaving their email. 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AB34AA7-90D1-48E7-B326-4174AC0D0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612" y="3701671"/>
            <a:ext cx="5862743" cy="133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033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0E94C-7959-4D2C-AB03-4704D830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the requirement to a user story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169A837-DEE6-4426-A215-E14C22320087}"/>
              </a:ext>
            </a:extLst>
          </p:cNvPr>
          <p:cNvSpPr txBox="1"/>
          <p:nvPr/>
        </p:nvSpPr>
        <p:spPr>
          <a:xfrm>
            <a:off x="746234" y="2293946"/>
            <a:ext cx="11056883" cy="5027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2 The system must allow blog visitors to sign up for the newsletter by leaving their email.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79FB44A-59D8-432B-B2AA-5AE760FD27DF}"/>
              </a:ext>
            </a:extLst>
          </p:cNvPr>
          <p:cNvSpPr txBox="1"/>
          <p:nvPr/>
        </p:nvSpPr>
        <p:spPr>
          <a:xfrm>
            <a:off x="838200" y="3429000"/>
            <a:ext cx="9477253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3200" dirty="0"/>
              <a:t>As a </a:t>
            </a:r>
            <a:r>
              <a:rPr lang="en-US" sz="3200" b="1" dirty="0">
                <a:solidFill>
                  <a:srgbClr val="FF0000"/>
                </a:solidFill>
              </a:rPr>
              <a:t>blog visitor</a:t>
            </a:r>
            <a:r>
              <a:rPr lang="en-US" sz="3200" dirty="0"/>
              <a:t>, I want that </a:t>
            </a:r>
            <a:r>
              <a:rPr lang="en-US" sz="3200" b="1" dirty="0"/>
              <a:t>system must allow to visitors sign up for the newsletter by leaving their email</a:t>
            </a:r>
            <a:r>
              <a:rPr lang="en-US" sz="3200" dirty="0"/>
              <a:t>, </a:t>
            </a:r>
            <a:r>
              <a:rPr lang="en-US" sz="3200" b="1" dirty="0">
                <a:solidFill>
                  <a:srgbClr val="7030A0"/>
                </a:solidFill>
              </a:rPr>
              <a:t>aiming that my blogs can be accessed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7414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AF756-B070-49B5-8AF9-E025F7D9D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4" y="26458"/>
            <a:ext cx="10515600" cy="1325563"/>
          </a:xfrm>
        </p:spPr>
        <p:txBody>
          <a:bodyPr/>
          <a:lstStyle/>
          <a:p>
            <a:r>
              <a:rPr lang="en-US" dirty="0"/>
              <a:t>Acceptance Criteria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369383-EEA5-41FE-9AE8-3787875E0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4" y="1317624"/>
            <a:ext cx="5878688" cy="4496153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2400" b="1" dirty="0"/>
              <a:t>Acceptance Criteria</a:t>
            </a:r>
            <a:r>
              <a:rPr lang="en-US" sz="2400" dirty="0"/>
              <a:t> refers to a set of predefined requirements that must be met in order to mark a user story complete. </a:t>
            </a: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Conditions that a software product must satisfy to be accepted by a user, customer, or another stakeholder.</a:t>
            </a: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Pre-established standards or requirements a product or project must meet.</a:t>
            </a:r>
          </a:p>
        </p:txBody>
      </p:sp>
      <p:pic>
        <p:nvPicPr>
          <p:cNvPr id="6146" name="Picture 2" descr="Definition of Done vs. User Stories vs. Acceptance Criteria">
            <a:extLst>
              <a:ext uri="{FF2B5EF4-FFF2-40B4-BE49-F238E27FC236}">
                <a16:creationId xmlns:a16="http://schemas.microsoft.com/office/drawing/2014/main" id="{56B50A79-6F99-47DA-B41F-E3183CE05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11877" r="6672" b="4551"/>
          <a:stretch/>
        </p:blipFill>
        <p:spPr bwMode="auto">
          <a:xfrm>
            <a:off x="6660444" y="1907822"/>
            <a:ext cx="5133622" cy="295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3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AF756-B070-49B5-8AF9-E025F7D9D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4" y="161925"/>
            <a:ext cx="10515600" cy="1325563"/>
          </a:xfrm>
        </p:spPr>
        <p:txBody>
          <a:bodyPr/>
          <a:lstStyle/>
          <a:p>
            <a:r>
              <a:rPr lang="en-US" dirty="0"/>
              <a:t>Acceptance Criteria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369383-EEA5-41FE-9AE8-3787875E0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4" y="1487488"/>
            <a:ext cx="5269088" cy="393982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200" dirty="0"/>
              <a:t>Acceptance criteria are also sometimes called the </a:t>
            </a:r>
            <a:r>
              <a:rPr lang="en-US" sz="3200" b="1" dirty="0"/>
              <a:t>“definition of done” </a:t>
            </a:r>
            <a:r>
              <a:rPr lang="en-US" sz="3200" dirty="0"/>
              <a:t>because they determine the scope and requirements that developers must execute to consider the finished user story.</a:t>
            </a:r>
          </a:p>
        </p:txBody>
      </p:sp>
      <p:pic>
        <p:nvPicPr>
          <p:cNvPr id="5124" name="Picture 4" descr="Definition of Done vs. User Stories vs. Acceptance Criteria">
            <a:extLst>
              <a:ext uri="{FF2B5EF4-FFF2-40B4-BE49-F238E27FC236}">
                <a16:creationId xmlns:a16="http://schemas.microsoft.com/office/drawing/2014/main" id="{C86BCE25-1FAD-4D9D-9F72-0EDE089352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70222" y="1487488"/>
            <a:ext cx="6111496" cy="36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31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ado de imagem para requisito">
            <a:extLst>
              <a:ext uri="{FF2B5EF4-FFF2-40B4-BE49-F238E27FC236}">
                <a16:creationId xmlns:a16="http://schemas.microsoft.com/office/drawing/2014/main" id="{CBE78277-0D66-425A-8232-4CE80E423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3821" y="146343"/>
            <a:ext cx="3287561" cy="572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4EC37B3-829A-4DCC-A0BD-82B42CCB08A1}"/>
              </a:ext>
            </a:extLst>
          </p:cNvPr>
          <p:cNvSpPr/>
          <p:nvPr/>
        </p:nvSpPr>
        <p:spPr>
          <a:xfrm>
            <a:off x="5667022" y="0"/>
            <a:ext cx="5655734" cy="587022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Título 6">
            <a:extLst>
              <a:ext uri="{FF2B5EF4-FFF2-40B4-BE49-F238E27FC236}">
                <a16:creationId xmlns:a16="http://schemas.microsoft.com/office/drawing/2014/main" id="{8EE148FD-362F-43D7-82FC-C866E96B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0221" y="237816"/>
            <a:ext cx="5257957" cy="149992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What is a Requirement?</a:t>
            </a:r>
          </a:p>
        </p:txBody>
      </p:sp>
      <p:sp>
        <p:nvSpPr>
          <p:cNvPr id="6" name="Espaço Reservado para Conteúdo 10">
            <a:extLst>
              <a:ext uri="{FF2B5EF4-FFF2-40B4-BE49-F238E27FC236}">
                <a16:creationId xmlns:a16="http://schemas.microsoft.com/office/drawing/2014/main" id="{22FE8CB5-105E-40FB-B8B2-5D198D649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222" y="2127467"/>
            <a:ext cx="5271911" cy="31056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</a:rPr>
              <a:t>It describes what the system should do, the service or services that it provides, and the constraints on its operation.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416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AF756-B070-49B5-8AF9-E025F7D9D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4" y="286103"/>
            <a:ext cx="10515600" cy="1325563"/>
          </a:xfrm>
        </p:spPr>
        <p:txBody>
          <a:bodyPr/>
          <a:lstStyle/>
          <a:p>
            <a:r>
              <a:rPr lang="en-US" dirty="0"/>
              <a:t>Acceptance Criteria &amp; Non-Functional Requirements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369383-EEA5-41FE-9AE8-3787875E0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557" y="2043289"/>
            <a:ext cx="6468532" cy="333886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200" dirty="0"/>
              <a:t>For non-functional requirements that affect nearly all (functional) user stories, the best place to document them is as the</a:t>
            </a:r>
            <a:r>
              <a:rPr lang="en-US" sz="3200" b="1" dirty="0"/>
              <a:t> Definition of Done</a:t>
            </a:r>
            <a:r>
              <a:rPr lang="en-US" sz="3200" dirty="0"/>
              <a:t>.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183EDB1-322A-4326-9DD6-681A5438B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063" y="2133424"/>
            <a:ext cx="2618736" cy="242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694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AF756-B070-49B5-8AF9-E025F7D9D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90634"/>
            <a:ext cx="10515600" cy="1325563"/>
          </a:xfrm>
        </p:spPr>
        <p:txBody>
          <a:bodyPr/>
          <a:lstStyle/>
          <a:p>
            <a:r>
              <a:rPr lang="en-US" dirty="0"/>
              <a:t>Acceptance Criteria Example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2B18A1-C66E-4269-A198-5209C6D0B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6197"/>
            <a:ext cx="6865883" cy="362560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user, I want to register and log in with a secure password to prevent the system from being compromised.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What constraints should we impose?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What does mean secure password?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2EBB2D5-9624-4244-B706-F71907015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8" t="58595"/>
          <a:stretch/>
        </p:blipFill>
        <p:spPr bwMode="auto">
          <a:xfrm>
            <a:off x="7845778" y="1850988"/>
            <a:ext cx="4106384" cy="143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9746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AF756-B070-49B5-8AF9-E025F7D9D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90634"/>
            <a:ext cx="10515600" cy="1325563"/>
          </a:xfrm>
        </p:spPr>
        <p:txBody>
          <a:bodyPr/>
          <a:lstStyle/>
          <a:p>
            <a:r>
              <a:rPr lang="en-US" dirty="0"/>
              <a:t>Acceptance Criteria Example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2B18A1-C66E-4269-A198-5209C6D0B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6197"/>
            <a:ext cx="6865883" cy="362560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secure password means:</a:t>
            </a:r>
          </a:p>
          <a:p>
            <a:pPr lvl="1">
              <a:lnSpc>
                <a:spcPct val="120000"/>
              </a:lnSpc>
            </a:pPr>
            <a:r>
              <a:rPr lang="en-US" sz="3600" dirty="0">
                <a:solidFill>
                  <a:srgbClr val="FF0000"/>
                </a:solidFill>
              </a:rPr>
              <a:t>Must be at least 8 characters and no more than 12</a:t>
            </a:r>
          </a:p>
          <a:p>
            <a:pPr lvl="1">
              <a:lnSpc>
                <a:spcPct val="120000"/>
              </a:lnSpc>
            </a:pPr>
            <a:r>
              <a:rPr lang="en-US" sz="3600" dirty="0">
                <a:solidFill>
                  <a:srgbClr val="FF0000"/>
                </a:solidFill>
              </a:rPr>
              <a:t>Must contain only alphanumeric</a:t>
            </a:r>
          </a:p>
          <a:p>
            <a:pPr lvl="1">
              <a:lnSpc>
                <a:spcPct val="120000"/>
              </a:lnSpc>
            </a:pPr>
            <a:r>
              <a:rPr lang="en-US" sz="3600" dirty="0">
                <a:solidFill>
                  <a:srgbClr val="FF0000"/>
                </a:solidFill>
              </a:rPr>
              <a:t>Must contain at least one digit</a:t>
            </a:r>
          </a:p>
          <a:p>
            <a:pPr lvl="1">
              <a:lnSpc>
                <a:spcPct val="120000"/>
              </a:lnSpc>
            </a:pPr>
            <a:r>
              <a:rPr lang="en-US" sz="3600" dirty="0">
                <a:solidFill>
                  <a:srgbClr val="FF0000"/>
                </a:solidFill>
              </a:rPr>
              <a:t>Must contain at least one alpha-character</a:t>
            </a:r>
            <a:endParaRPr lang="en-US" sz="36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9578C4E-DA8A-4BF4-A8B2-BC695CE8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6" t="70313" r="3314"/>
          <a:stretch/>
        </p:blipFill>
        <p:spPr bwMode="auto">
          <a:xfrm>
            <a:off x="7586133" y="2411304"/>
            <a:ext cx="4105191" cy="166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174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8D8F184-D8D0-4399-9D75-447C168F3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574" y="283378"/>
            <a:ext cx="7358938" cy="546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64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5BFD3-E376-49F2-9610-98BDDA04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78" y="290634"/>
            <a:ext cx="10515600" cy="1325563"/>
          </a:xfrm>
        </p:spPr>
        <p:txBody>
          <a:bodyPr/>
          <a:lstStyle/>
          <a:p>
            <a:r>
              <a:rPr lang="en-US" dirty="0"/>
              <a:t>What is a Theme?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0F792D-1602-4A7A-A1D8-8CBF2924A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197"/>
            <a:ext cx="4975578" cy="3625606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00000"/>
              </a:lnSpc>
            </a:pPr>
            <a:r>
              <a:rPr lang="en-US" sz="3600" b="1" dirty="0"/>
              <a:t>Themes or Features: </a:t>
            </a:r>
            <a:r>
              <a:rPr lang="en-US" sz="3600" dirty="0"/>
              <a:t>may be thought of as </a:t>
            </a:r>
            <a:r>
              <a:rPr lang="en-US" sz="3600" b="1" dirty="0"/>
              <a:t>groups of related stories</a:t>
            </a:r>
            <a:r>
              <a:rPr lang="en-US" sz="3600" dirty="0"/>
              <a:t>. </a:t>
            </a:r>
          </a:p>
          <a:p>
            <a:pPr algn="just">
              <a:lnSpc>
                <a:spcPct val="100000"/>
              </a:lnSpc>
            </a:pPr>
            <a:r>
              <a:rPr lang="en-US" sz="3600" dirty="0"/>
              <a:t>They are tangible expressions of functionality but still too large to build.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3800B3-F224-4945-8A19-80581CB55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224" y="1690688"/>
            <a:ext cx="5317065" cy="332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9925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5BFD3-E376-49F2-9610-98BDDA04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44" y="132589"/>
            <a:ext cx="10515600" cy="1325563"/>
          </a:xfrm>
        </p:spPr>
        <p:txBody>
          <a:bodyPr/>
          <a:lstStyle/>
          <a:p>
            <a:r>
              <a:rPr lang="en-US" dirty="0"/>
              <a:t>What is a Theme?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0F792D-1602-4A7A-A1D8-8CBF2924A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8152"/>
            <a:ext cx="4975578" cy="4129847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sz="3200" dirty="0"/>
              <a:t>Themes/Features are often used to </a:t>
            </a:r>
            <a:r>
              <a:rPr lang="en-US" sz="3200" b="1" dirty="0"/>
              <a:t>organize stories into releases</a:t>
            </a:r>
            <a:r>
              <a:rPr lang="en-US" sz="3200" dirty="0"/>
              <a:t>;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3200" dirty="0"/>
              <a:t>OR</a:t>
            </a:r>
          </a:p>
          <a:p>
            <a:pPr algn="just">
              <a:lnSpc>
                <a:spcPct val="120000"/>
              </a:lnSpc>
            </a:pPr>
            <a:r>
              <a:rPr lang="en-US" sz="3200" dirty="0"/>
              <a:t>To organize them so that </a:t>
            </a:r>
            <a:r>
              <a:rPr lang="en-US" sz="3200" b="1" dirty="0"/>
              <a:t>various sub teams can work on them</a:t>
            </a:r>
            <a:r>
              <a:rPr lang="en-US" sz="3200" dirty="0"/>
              <a:t>.</a:t>
            </a:r>
          </a:p>
        </p:txBody>
      </p:sp>
      <p:pic>
        <p:nvPicPr>
          <p:cNvPr id="12290" name="Picture 2" descr="Three things that make the Daily Scrum a waste of time… and three potential  solutions | Scrum.org">
            <a:extLst>
              <a:ext uri="{FF2B5EF4-FFF2-40B4-BE49-F238E27FC236}">
                <a16:creationId xmlns:a16="http://schemas.microsoft.com/office/drawing/2014/main" id="{7100B603-5BAC-43D1-93C1-A6B2B1278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6"/>
          <a:stretch/>
        </p:blipFill>
        <p:spPr bwMode="auto">
          <a:xfrm>
            <a:off x="6651975" y="1966912"/>
            <a:ext cx="4975579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909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5BFD3-E376-49F2-9610-98BDDA04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44" y="132589"/>
            <a:ext cx="10515600" cy="1325563"/>
          </a:xfrm>
        </p:spPr>
        <p:txBody>
          <a:bodyPr/>
          <a:lstStyle/>
          <a:p>
            <a:r>
              <a:rPr lang="en-US" dirty="0"/>
              <a:t>What is an Epic?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0F792D-1602-4A7A-A1D8-8CBF2924A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4076"/>
            <a:ext cx="4975578" cy="4129847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sz="3200" dirty="0"/>
              <a:t>Resemble themes in the sense that they are made up of </a:t>
            </a:r>
            <a:r>
              <a:rPr lang="en-US" sz="3200" b="1" dirty="0"/>
              <a:t>multiple stories</a:t>
            </a:r>
            <a:r>
              <a:rPr lang="en-US" sz="3200" dirty="0"/>
              <a:t>.</a:t>
            </a:r>
          </a:p>
          <a:p>
            <a:pPr algn="just">
              <a:lnSpc>
                <a:spcPct val="120000"/>
              </a:lnSpc>
            </a:pPr>
            <a:r>
              <a:rPr lang="en-US" sz="3200" dirty="0"/>
              <a:t>They may also resemble stories in the sense that, at first, many appear to be a "</a:t>
            </a:r>
            <a:r>
              <a:rPr lang="en-US" sz="3200" b="1" dirty="0"/>
              <a:t>big story</a:t>
            </a:r>
            <a:r>
              <a:rPr lang="en-US" sz="3200" dirty="0"/>
              <a:t>“.</a:t>
            </a:r>
          </a:p>
        </p:txBody>
      </p:sp>
      <p:pic>
        <p:nvPicPr>
          <p:cNvPr id="13314" name="Picture 2" descr="Epic vs Theme">
            <a:extLst>
              <a:ext uri="{FF2B5EF4-FFF2-40B4-BE49-F238E27FC236}">
                <a16:creationId xmlns:a16="http://schemas.microsoft.com/office/drawing/2014/main" id="{9BACFDA3-05B8-4FE0-9A5D-37F06704C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412" y="1458152"/>
            <a:ext cx="5016308" cy="425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810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5BFD3-E376-49F2-9610-98BDDA04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44" y="132589"/>
            <a:ext cx="10515600" cy="1325563"/>
          </a:xfrm>
        </p:spPr>
        <p:txBody>
          <a:bodyPr/>
          <a:lstStyle/>
          <a:p>
            <a:r>
              <a:rPr lang="en-US" dirty="0"/>
              <a:t>How to Write an Epic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0F792D-1602-4A7A-A1D8-8CBF2924A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4076"/>
            <a:ext cx="6815667" cy="4129847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3200" dirty="0"/>
              <a:t>As a product manager/owner while creating an epic include the following four things as the very basic structure.</a:t>
            </a:r>
          </a:p>
          <a:p>
            <a:pPr lvl="1" algn="just">
              <a:lnSpc>
                <a:spcPct val="100000"/>
              </a:lnSpc>
            </a:pPr>
            <a:r>
              <a:rPr lang="en-US" sz="3200" dirty="0"/>
              <a:t>Introduction</a:t>
            </a:r>
          </a:p>
          <a:p>
            <a:pPr lvl="1" algn="just">
              <a:lnSpc>
                <a:spcPct val="100000"/>
              </a:lnSpc>
            </a:pPr>
            <a:r>
              <a:rPr lang="en-US" sz="3200" dirty="0"/>
              <a:t>Product requirement</a:t>
            </a:r>
          </a:p>
          <a:p>
            <a:pPr lvl="1" algn="just">
              <a:lnSpc>
                <a:spcPct val="100000"/>
              </a:lnSpc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Engineering requirement</a:t>
            </a:r>
          </a:p>
          <a:p>
            <a:pPr lvl="1" algn="just">
              <a:lnSpc>
                <a:spcPct val="100000"/>
              </a:lnSpc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Design requirement</a:t>
            </a:r>
          </a:p>
        </p:txBody>
      </p:sp>
      <p:pic>
        <p:nvPicPr>
          <p:cNvPr id="19458" name="Picture 2" descr="Scrum Agile development software Epic Project, ícone do processo ágil,  outros, gerenciamento de projetos png | PNGEgg">
            <a:extLst>
              <a:ext uri="{FF2B5EF4-FFF2-40B4-BE49-F238E27FC236}">
                <a16:creationId xmlns:a16="http://schemas.microsoft.com/office/drawing/2014/main" id="{5ED85141-5142-4551-A4C1-2FAD24421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561" y="1879600"/>
            <a:ext cx="33147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1634422-EEC2-4580-A375-D405E332D105}"/>
              </a:ext>
            </a:extLst>
          </p:cNvPr>
          <p:cNvSpPr txBox="1"/>
          <p:nvPr/>
        </p:nvSpPr>
        <p:spPr>
          <a:xfrm>
            <a:off x="5926667" y="517075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hlinkClick r:id="rId3"/>
              </a:rPr>
              <a:t>https://productcoalition.com/how-to-write-epics-and-user-stories-best-practice-1de5b983900</a:t>
            </a:r>
            <a:r>
              <a:rPr lang="en-US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1526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5BFD3-E376-49F2-9610-98BDDA04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10" y="2103437"/>
            <a:ext cx="54610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dirty="0"/>
              <a:t>Breaking Stories into Tasks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26783D7B-4283-4B81-98A6-2B7DA285C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2355" y="542049"/>
            <a:ext cx="3928533" cy="505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1753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91AA49-0079-426D-B52F-C82355D6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89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Story Points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C4080B-972B-4940-9CBD-673D4C008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8244" cy="362560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dirty="0"/>
              <a:t>Its purpose is to measure the effort needed to implement a user story.</a:t>
            </a:r>
          </a:p>
        </p:txBody>
      </p:sp>
      <p:pic>
        <p:nvPicPr>
          <p:cNvPr id="15364" name="Picture 4" descr="Myth: Story Points are required in Scrum | by Christiaan Verwijs | The  Liberators | Medium">
            <a:extLst>
              <a:ext uri="{FF2B5EF4-FFF2-40B4-BE49-F238E27FC236}">
                <a16:creationId xmlns:a16="http://schemas.microsoft.com/office/drawing/2014/main" id="{0AB0CE7C-01C1-4BBB-851D-0F545EECD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511" y="1370823"/>
            <a:ext cx="5689600" cy="305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22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0C110-2593-40A1-A0FB-75840A94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503" y="144409"/>
            <a:ext cx="10515600" cy="1074792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Functional Requirements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7AB382-70B7-4763-BDE9-9026CD65F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407" y="1444477"/>
            <a:ext cx="5440758" cy="366077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/>
              <a:t>Functional requirements: </a:t>
            </a:r>
            <a:r>
              <a:rPr lang="en-US" sz="3200" dirty="0"/>
              <a:t>statements of services the </a:t>
            </a:r>
            <a:r>
              <a:rPr lang="en-US" sz="3200" dirty="0">
                <a:highlight>
                  <a:srgbClr val="FFFF00"/>
                </a:highlight>
              </a:rPr>
              <a:t>system should provide</a:t>
            </a:r>
            <a:r>
              <a:rPr lang="en-US" sz="3200" dirty="0"/>
              <a:t>, </a:t>
            </a:r>
            <a:r>
              <a:rPr lang="en-US" sz="3200" dirty="0">
                <a:highlight>
                  <a:srgbClr val="00FFFF"/>
                </a:highlight>
              </a:rPr>
              <a:t>how the system should react</a:t>
            </a:r>
            <a:r>
              <a:rPr lang="en-US" sz="3200" dirty="0"/>
              <a:t> to inputs, and </a:t>
            </a:r>
            <a:r>
              <a:rPr lang="en-US" sz="3200" dirty="0">
                <a:highlight>
                  <a:srgbClr val="00FF00"/>
                </a:highlight>
              </a:rPr>
              <a:t>how the system should behave </a:t>
            </a:r>
            <a:r>
              <a:rPr lang="en-US" sz="3200" dirty="0"/>
              <a:t>in specific situations.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834D20-9805-45B2-B578-41671016C99F}"/>
              </a:ext>
            </a:extLst>
          </p:cNvPr>
          <p:cNvSpPr txBox="1"/>
          <p:nvPr/>
        </p:nvSpPr>
        <p:spPr>
          <a:xfrm>
            <a:off x="7304690" y="1329579"/>
            <a:ext cx="4498427" cy="41988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1 The system must send a confirmation email whenever an order is placed. </a:t>
            </a:r>
          </a:p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2 The system must allow blog visitors to sign up for the newsletter by leaving their email. </a:t>
            </a:r>
          </a:p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3 The system must allow users to verify their accounts using their phone number.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3777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91AA49-0079-426D-B52F-C82355D6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7" y="157055"/>
            <a:ext cx="10515600" cy="1107302"/>
          </a:xfrm>
        </p:spPr>
        <p:txBody>
          <a:bodyPr>
            <a:normAutofit/>
          </a:bodyPr>
          <a:lstStyle/>
          <a:p>
            <a:r>
              <a:rPr lang="en-US" sz="4800" dirty="0"/>
              <a:t>Story Points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C4080B-972B-4940-9CBD-673D4C008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777" y="1264356"/>
            <a:ext cx="5599289" cy="4492977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200" dirty="0"/>
              <a:t>You can use any measure to give story points (It’s flexible according to the team’s comfort level as Agile is based on flexibility and adaptability).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3200" dirty="0"/>
              <a:t>You can use numbers ranging from 1 to 10; numbers in powers of 2 (1, 2, 4, 8, 16, etc.); Fibonacci series, etc.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E1D9F2D-6B54-47B0-AB53-13EC01967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44124" y="1881566"/>
            <a:ext cx="5290373" cy="30948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2374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91AA49-0079-426D-B52F-C82355D6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7" y="157055"/>
            <a:ext cx="10515600" cy="1107302"/>
          </a:xfrm>
        </p:spPr>
        <p:txBody>
          <a:bodyPr>
            <a:normAutofit/>
          </a:bodyPr>
          <a:lstStyle/>
          <a:p>
            <a:r>
              <a:rPr lang="en-US" sz="4800" dirty="0"/>
              <a:t>Story Points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C4080B-972B-4940-9CBD-673D4C008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73" y="2177765"/>
            <a:ext cx="5599289" cy="213459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600" dirty="0"/>
              <a:t>A story point corresponds approximately to 1 ideal man/day (8h work).</a:t>
            </a:r>
          </a:p>
        </p:txBody>
      </p:sp>
      <p:pic>
        <p:nvPicPr>
          <p:cNvPr id="16386" name="Picture 2" descr="Story points vs Hours – Agile Champs">
            <a:extLst>
              <a:ext uri="{FF2B5EF4-FFF2-40B4-BE49-F238E27FC236}">
                <a16:creationId xmlns:a16="http://schemas.microsoft.com/office/drawing/2014/main" id="{17415E7B-83E5-4465-8DCE-6B9BC372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682" y="1878752"/>
            <a:ext cx="4049645" cy="234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90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0" y="4441390"/>
            <a:ext cx="6945845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4000" b="1" dirty="0">
                <a:solidFill>
                  <a:srgbClr val="00206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Unit 6.2 – Software Engineering Review</a:t>
            </a:r>
            <a:endParaRPr lang="en-US" sz="4000" b="1" u="sng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95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0C110-2593-40A1-A0FB-75840A94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037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Non-functional Requirements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7AB382-70B7-4763-BDE9-9026CD65F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15" y="1465498"/>
            <a:ext cx="5215758" cy="428366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/>
              <a:t>Non-functional requirements: </a:t>
            </a:r>
            <a:r>
              <a:rPr lang="en-US" sz="3200" dirty="0">
                <a:highlight>
                  <a:srgbClr val="FFFF00"/>
                </a:highlight>
              </a:rPr>
              <a:t>constraints on the services or functions</a:t>
            </a:r>
            <a:r>
              <a:rPr lang="en-US" sz="3200" dirty="0"/>
              <a:t> offered by the system such as timing constraints, constraints on the development process, standards, etc.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15F8BAF-5D3E-4AA6-9496-9FD0EDFB3A4A}"/>
              </a:ext>
            </a:extLst>
          </p:cNvPr>
          <p:cNvSpPr txBox="1"/>
          <p:nvPr/>
        </p:nvSpPr>
        <p:spPr>
          <a:xfrm>
            <a:off x="6337737" y="1752697"/>
            <a:ext cx="5408545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numCol="2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urw-din"/>
              </a:rPr>
              <a:t>Portability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urw-din"/>
              </a:rPr>
              <a:t>Security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urw-din"/>
              </a:rPr>
              <a:t>Privacy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urw-din"/>
              </a:rPr>
              <a:t>Safety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urw-din"/>
              </a:rPr>
              <a:t>Maintainability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urw-din"/>
              </a:rPr>
              <a:t>Reliability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urw-din"/>
              </a:rPr>
              <a:t>Scalability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urw-din"/>
              </a:rPr>
              <a:t>Performance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urw-din"/>
              </a:rPr>
              <a:t>Reusability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urw-din"/>
              </a:rPr>
              <a:t>Flexibility</a:t>
            </a:r>
          </a:p>
        </p:txBody>
      </p:sp>
    </p:spTree>
    <p:extLst>
      <p:ext uri="{BB962C8B-B14F-4D97-AF65-F5344CB8AC3E}">
        <p14:creationId xmlns:p14="http://schemas.microsoft.com/office/powerpoint/2010/main" val="324004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0C110-2593-40A1-A0FB-75840A94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490133"/>
            <a:ext cx="4704644" cy="243840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 Black" panose="020B0A04020102020204" pitchFamily="34" charset="0"/>
              </a:rPr>
              <a:t>Functional x Non-Functional Requirements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087BB484-F1D4-4323-B8CE-5F3CE4CDA2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348532"/>
              </p:ext>
            </p:extLst>
          </p:nvPr>
        </p:nvGraphicFramePr>
        <p:xfrm>
          <a:off x="4696178" y="393701"/>
          <a:ext cx="7021689" cy="5081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6125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3489124-ECAB-4F96-8D29-BAB73E79BC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86EAB7-6F2E-413C-82D4-7097736C4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What is a Requirement Elicitation?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35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AC589-9EBC-45F3-A2F5-8CF19145B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Requirement Definition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D1CBD2-EBD9-4C01-BC2B-AB3E1F4DB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386" y="1690688"/>
            <a:ext cx="6949966" cy="362560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Two questions need to be answered: 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How can we identify the </a:t>
            </a:r>
            <a:r>
              <a:rPr lang="en-US" sz="3200" b="1" dirty="0"/>
              <a:t>purpose of a system</a:t>
            </a:r>
            <a:r>
              <a:rPr lang="en-US" sz="3200" dirty="0"/>
              <a:t>? 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What is </a:t>
            </a:r>
            <a:r>
              <a:rPr lang="en-US" sz="3200" b="1" dirty="0"/>
              <a:t>inside</a:t>
            </a:r>
            <a:r>
              <a:rPr lang="en-US" sz="3200" dirty="0"/>
              <a:t>, what is </a:t>
            </a:r>
            <a:r>
              <a:rPr lang="en-US" sz="3200" b="1" dirty="0"/>
              <a:t>outside</a:t>
            </a:r>
            <a:r>
              <a:rPr lang="en-US" sz="3200" dirty="0"/>
              <a:t> the system?</a:t>
            </a:r>
          </a:p>
          <a:p>
            <a:pPr>
              <a:lnSpc>
                <a:spcPct val="150000"/>
              </a:lnSpc>
            </a:pPr>
            <a:endParaRPr lang="en-US" sz="3600" dirty="0"/>
          </a:p>
        </p:txBody>
      </p:sp>
      <p:pic>
        <p:nvPicPr>
          <p:cNvPr id="10242" name="Picture 2" descr="Ponto de interrogação | Ensino Fundamental I - Escola Kids">
            <a:extLst>
              <a:ext uri="{FF2B5EF4-FFF2-40B4-BE49-F238E27FC236}">
                <a16:creationId xmlns:a16="http://schemas.microsoft.com/office/drawing/2014/main" id="{3EE14A4C-D71E-4F17-83BF-B85EF7131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228" y="1530135"/>
            <a:ext cx="4214648" cy="378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831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0C355-83D0-48E7-BF42-D8B449524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84" y="3983749"/>
            <a:ext cx="3891290" cy="1549453"/>
          </a:xfrm>
        </p:spPr>
        <p:txBody>
          <a:bodyPr anchor="ctr">
            <a:normAutofit/>
          </a:bodyPr>
          <a:lstStyle/>
          <a:p>
            <a:r>
              <a:rPr lang="en-US" sz="3300" dirty="0"/>
              <a:t>What is Requirement Elicitation?</a:t>
            </a:r>
          </a:p>
        </p:txBody>
      </p:sp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1628220E-5B8C-42EC-96F8-AB64E7552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78" b="7661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A4E760-0B15-49E9-94BD-CA27185A7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574" y="3532133"/>
            <a:ext cx="7485413" cy="2452687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3200" dirty="0"/>
              <a:t>It is the practice of researching and discovering the requirements of a system from users, customers, and other stakeholders.</a:t>
            </a:r>
          </a:p>
        </p:txBody>
      </p:sp>
    </p:spTree>
    <p:extLst>
      <p:ext uri="{BB962C8B-B14F-4D97-AF65-F5344CB8AC3E}">
        <p14:creationId xmlns:p14="http://schemas.microsoft.com/office/powerpoint/2010/main" val="4025246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4790</TotalTime>
  <Words>1660</Words>
  <Application>Microsoft Office PowerPoint</Application>
  <PresentationFormat>Widescreen</PresentationFormat>
  <Paragraphs>217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Abadi</vt:lpstr>
      <vt:lpstr>Arial</vt:lpstr>
      <vt:lpstr>Arial Black</vt:lpstr>
      <vt:lpstr>Calibri</vt:lpstr>
      <vt:lpstr>Calibri Light</vt:lpstr>
      <vt:lpstr>Roboto</vt:lpstr>
      <vt:lpstr>Times</vt:lpstr>
      <vt:lpstr>urw-din</vt:lpstr>
      <vt:lpstr>Verdana</vt:lpstr>
      <vt:lpstr>Wingdings</vt:lpstr>
      <vt:lpstr>Office Theme</vt:lpstr>
      <vt:lpstr>Unit 6.2 – Requirement Engineering</vt:lpstr>
      <vt:lpstr>What is a Requirement?</vt:lpstr>
      <vt:lpstr>What is a Requirement?</vt:lpstr>
      <vt:lpstr>Functional Requirements</vt:lpstr>
      <vt:lpstr>Non-functional Requirements</vt:lpstr>
      <vt:lpstr>Functional x Non-Functional Requirements</vt:lpstr>
      <vt:lpstr>What is a Requirement Elicitation?</vt:lpstr>
      <vt:lpstr>System Requirement Definition</vt:lpstr>
      <vt:lpstr>What is Requirement Elicitation?</vt:lpstr>
      <vt:lpstr>Requirement Elicitation Techniques</vt:lpstr>
      <vt:lpstr>Requirements Elicitation: Difficulties and Challenges</vt:lpstr>
      <vt:lpstr>PowerPoint Presentation</vt:lpstr>
      <vt:lpstr>Example of an Unintended Feature</vt:lpstr>
      <vt:lpstr>How to report a Requirement?</vt:lpstr>
      <vt:lpstr>User Story</vt:lpstr>
      <vt:lpstr>PowerPoint Presentation</vt:lpstr>
      <vt:lpstr>User Stories Elaboration</vt:lpstr>
      <vt:lpstr>User Stories Elaboration</vt:lpstr>
      <vt:lpstr>User Stories Elaboration</vt:lpstr>
      <vt:lpstr>Exercise 1</vt:lpstr>
      <vt:lpstr>Exercise 1</vt:lpstr>
      <vt:lpstr>Exercise 2</vt:lpstr>
      <vt:lpstr>Exercise 2</vt:lpstr>
      <vt:lpstr>Convert the requirement to a user story</vt:lpstr>
      <vt:lpstr>Convert the requirement to a user story</vt:lpstr>
      <vt:lpstr>Convert the requirement to a user story</vt:lpstr>
      <vt:lpstr>Convert the requirement to a user story</vt:lpstr>
      <vt:lpstr>Acceptance Criteria</vt:lpstr>
      <vt:lpstr>Acceptance Criteria</vt:lpstr>
      <vt:lpstr>Acceptance Criteria &amp; Non-Functional Requirements</vt:lpstr>
      <vt:lpstr>Acceptance Criteria Example</vt:lpstr>
      <vt:lpstr>Acceptance Criteria Example</vt:lpstr>
      <vt:lpstr>PowerPoint Presentation</vt:lpstr>
      <vt:lpstr>What is a Theme?</vt:lpstr>
      <vt:lpstr>What is a Theme?</vt:lpstr>
      <vt:lpstr>What is an Epic?</vt:lpstr>
      <vt:lpstr>How to Write an Epic</vt:lpstr>
      <vt:lpstr>Breaking Stories into Tasks</vt:lpstr>
      <vt:lpstr>Story Points</vt:lpstr>
      <vt:lpstr>Story Points</vt:lpstr>
      <vt:lpstr>Story Points</vt:lpstr>
      <vt:lpstr>Unit 6.2 – Software Engineering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Intelligence (TC2023)</dc:title>
  <dc:creator>ALEXANDRE</dc:creator>
  <cp:lastModifiedBy>ALEXANDRE B BARRETO</cp:lastModifiedBy>
  <cp:revision>17</cp:revision>
  <dcterms:created xsi:type="dcterms:W3CDTF">2021-01-13T19:01:52Z</dcterms:created>
  <dcterms:modified xsi:type="dcterms:W3CDTF">2022-10-31T08:57:43Z</dcterms:modified>
</cp:coreProperties>
</file>